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charts/chart2.xml" ContentType="application/vnd.openxmlformats-officedocument.drawingml.chart+xml"/>
  <Override PartName="/ppt/notesSlides/notesSlide6.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notesSlides/notesSlide7.xml" ContentType="application/vnd.openxmlformats-officedocument.presentationml.notesSlide+xml"/>
  <Override PartName="/ppt/charts/chart5.xml" ContentType="application/vnd.openxmlformats-officedocument.drawingml.chart+xml"/>
  <Override PartName="/ppt/notesSlides/notesSlide8.xml" ContentType="application/vnd.openxmlformats-officedocument.presentationml.notesSlide+xml"/>
  <Override PartName="/ppt/charts/chart6.xml" ContentType="application/vnd.openxmlformats-officedocument.drawingml.chart+xml"/>
  <Override PartName="/ppt/notesSlides/notesSlide9.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notesSlides/notesSlide10.xml" ContentType="application/vnd.openxmlformats-officedocument.presentationml.notesSlide+xml"/>
  <Override PartName="/ppt/charts/chart9.xml" ContentType="application/vnd.openxmlformats-officedocument.drawingml.chart+xml"/>
  <Override PartName="/ppt/notesSlides/notesSlide11.xml" ContentType="application/vnd.openxmlformats-officedocument.presentationml.notesSlide+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notesSlides/notesSlide12.xml" ContentType="application/vnd.openxmlformats-officedocument.presentationml.notesSlide+xml"/>
  <Override PartName="/ppt/charts/chart13.xml" ContentType="application/vnd.openxmlformats-officedocument.drawingml.chart+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rts/colors1.xml" ContentType="application/vnd.ms-office.chartcolorstyle+xml"/>
  <Override PartName="/ppt/charts/style1.xml" ContentType="application/vnd.ms-office.chartstyle+xml"/>
  <Override PartName="/ppt/charts/colors2.xml" ContentType="application/vnd.ms-office.chartcolorstyle+xml"/>
  <Override PartName="/ppt/charts/style2.xml" ContentType="application/vnd.ms-office.chartstyle+xml"/>
  <Override PartName="/ppt/charts/colors3.xml" ContentType="application/vnd.ms-office.chartcolorstyle+xml"/>
  <Override PartName="/ppt/charts/style3.xml" ContentType="application/vnd.ms-office.chartstyle+xml"/>
  <Override PartName="/ppt/charts/colors4.xml" ContentType="application/vnd.ms-office.chartcolorstyle+xml"/>
  <Override PartName="/ppt/charts/style4.xml" ContentType="application/vnd.ms-office.chartstyle+xml"/>
  <Override PartName="/ppt/charts/colors5.xml" ContentType="application/vnd.ms-office.chartcolorstyle+xml"/>
  <Override PartName="/ppt/charts/style5.xml" ContentType="application/vnd.ms-office.chartstyle+xml"/>
  <Override PartName="/ppt/charts/colors6.xml" ContentType="application/vnd.ms-office.chartcolorstyle+xml"/>
  <Override PartName="/ppt/charts/style6.xml" ContentType="application/vnd.ms-office.chartstyle+xml"/>
  <Override PartName="/ppt/charts/colors7.xml" ContentType="application/vnd.ms-office.chartcolorstyle+xml"/>
  <Override PartName="/ppt/charts/style7.xml" ContentType="application/vnd.ms-office.chartstyle+xml"/>
  <Override PartName="/ppt/charts/colors8.xml" ContentType="application/vnd.ms-office.chartcolorstyle+xml"/>
  <Override PartName="/ppt/charts/style8.xml" ContentType="application/vnd.ms-office.chartstyle+xml"/>
  <Override PartName="/ppt/charts/colors9.xml" ContentType="application/vnd.ms-office.chartcolorstyle+xml"/>
  <Override PartName="/ppt/charts/style9.xml" ContentType="application/vnd.ms-office.chart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00" r:id="rId1"/>
  </p:sldMasterIdLst>
  <p:notesMasterIdLst>
    <p:notesMasterId r:id="rId19"/>
  </p:notesMasterIdLst>
  <p:handoutMasterIdLst>
    <p:handoutMasterId r:id="rId20"/>
  </p:handoutMasterIdLst>
  <p:sldIdLst>
    <p:sldId id="731" r:id="rId2"/>
    <p:sldId id="732" r:id="rId3"/>
    <p:sldId id="631" r:id="rId4"/>
    <p:sldId id="733" r:id="rId5"/>
    <p:sldId id="711" r:id="rId6"/>
    <p:sldId id="713" r:id="rId7"/>
    <p:sldId id="681" r:id="rId8"/>
    <p:sldId id="634" r:id="rId9"/>
    <p:sldId id="727" r:id="rId10"/>
    <p:sldId id="629" r:id="rId11"/>
    <p:sldId id="728" r:id="rId12"/>
    <p:sldId id="723" r:id="rId13"/>
    <p:sldId id="716" r:id="rId14"/>
    <p:sldId id="718" r:id="rId15"/>
    <p:sldId id="722" r:id="rId16"/>
    <p:sldId id="730" r:id="rId17"/>
    <p:sldId id="710" r:id="rId18"/>
  </p:sldIdLst>
  <p:sldSz cx="9144000" cy="6858000" type="screen4x3"/>
  <p:notesSz cx="6797675" cy="9926638"/>
  <p:defaultTextStyle>
    <a:defPPr>
      <a:defRPr lang="en-AU"/>
    </a:defPPr>
    <a:lvl1pPr algn="l" rtl="0" eaLnBrk="0" fontAlgn="base" hangingPunct="0">
      <a:spcBef>
        <a:spcPct val="0"/>
      </a:spcBef>
      <a:spcAft>
        <a:spcPct val="0"/>
      </a:spcAft>
      <a:defRPr sz="2400" kern="1200">
        <a:solidFill>
          <a:schemeClr val="tx1"/>
        </a:solidFill>
        <a:latin typeface="Times"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itchFamily="18" charset="0"/>
        <a:ea typeface="+mn-ea"/>
        <a:cs typeface="+mn-cs"/>
      </a:defRPr>
    </a:lvl5pPr>
    <a:lvl6pPr marL="2286000" algn="l" defTabSz="914400" rtl="0" eaLnBrk="1" latinLnBrk="0" hangingPunct="1">
      <a:defRPr sz="2400" kern="1200">
        <a:solidFill>
          <a:schemeClr val="tx1"/>
        </a:solidFill>
        <a:latin typeface="Times" pitchFamily="18" charset="0"/>
        <a:ea typeface="+mn-ea"/>
        <a:cs typeface="+mn-cs"/>
      </a:defRPr>
    </a:lvl6pPr>
    <a:lvl7pPr marL="2743200" algn="l" defTabSz="914400" rtl="0" eaLnBrk="1" latinLnBrk="0" hangingPunct="1">
      <a:defRPr sz="2400" kern="1200">
        <a:solidFill>
          <a:schemeClr val="tx1"/>
        </a:solidFill>
        <a:latin typeface="Times" pitchFamily="18" charset="0"/>
        <a:ea typeface="+mn-ea"/>
        <a:cs typeface="+mn-cs"/>
      </a:defRPr>
    </a:lvl7pPr>
    <a:lvl8pPr marL="3200400" algn="l" defTabSz="914400" rtl="0" eaLnBrk="1" latinLnBrk="0" hangingPunct="1">
      <a:defRPr sz="2400" kern="1200">
        <a:solidFill>
          <a:schemeClr val="tx1"/>
        </a:solidFill>
        <a:latin typeface="Times" pitchFamily="18" charset="0"/>
        <a:ea typeface="+mn-ea"/>
        <a:cs typeface="+mn-cs"/>
      </a:defRPr>
    </a:lvl8pPr>
    <a:lvl9pPr marL="3657600" algn="l" defTabSz="914400" rtl="0" eaLnBrk="1" latinLnBrk="0" hangingPunct="1">
      <a:defRPr sz="2400" kern="1200">
        <a:solidFill>
          <a:schemeClr val="tx1"/>
        </a:solidFill>
        <a:latin typeface="Times" pitchFamily="18"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125"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5352"/>
    <a:srgbClr val="CC3300"/>
    <a:srgbClr val="CC0066"/>
    <a:srgbClr val="660033"/>
    <a:srgbClr val="AD9600"/>
    <a:srgbClr val="800000"/>
    <a:srgbClr val="BEB34E"/>
    <a:srgbClr val="8E701A"/>
    <a:srgbClr val="CAC170"/>
    <a:srgbClr val="99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4087" autoAdjust="0"/>
    <p:restoredTop sz="48321" autoAdjust="0"/>
  </p:normalViewPr>
  <p:slideViewPr>
    <p:cSldViewPr snapToGrid="0">
      <p:cViewPr>
        <p:scale>
          <a:sx n="54" d="100"/>
          <a:sy n="54" d="100"/>
        </p:scale>
        <p:origin x="-134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0"/>
    </p:cViewPr>
  </p:sorterViewPr>
  <p:notesViewPr>
    <p:cSldViewPr snapToGrid="0">
      <p:cViewPr varScale="1">
        <p:scale>
          <a:sx n="59" d="100"/>
          <a:sy n="59" d="100"/>
        </p:scale>
        <p:origin x="2442" y="66"/>
      </p:cViewPr>
      <p:guideLst>
        <p:guide orient="horz" pos="3125"/>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3" Type="http://schemas.microsoft.com/office/2011/relationships/chartStyle" Target="style6.xml"/><Relationship Id="rId2" Type="http://schemas.microsoft.com/office/2011/relationships/chartColorStyle" Target="colors6.xml"/><Relationship Id="rId1" Type="http://schemas.openxmlformats.org/officeDocument/2006/relationships/package" Target="../embeddings/Microsoft_Excel_Worksheet6.xlsx"/></Relationships>
</file>

<file path=ppt/charts/_rels/chart11.xml.rels><?xml version="1.0" encoding="UTF-8" standalone="yes"?>
<Relationships xmlns="http://schemas.openxmlformats.org/package/2006/relationships"><Relationship Id="rId3" Type="http://schemas.microsoft.com/office/2011/relationships/chartStyle" Target="style7.xml"/><Relationship Id="rId2" Type="http://schemas.microsoft.com/office/2011/relationships/chartColorStyle" Target="colors7.xml"/><Relationship Id="rId1" Type="http://schemas.openxmlformats.org/officeDocument/2006/relationships/package" Target="../embeddings/Microsoft_Excel_Worksheet7.xlsx"/></Relationships>
</file>

<file path=ppt/charts/_rels/chart12.xml.rels><?xml version="1.0" encoding="UTF-8" standalone="yes"?>
<Relationships xmlns="http://schemas.openxmlformats.org/package/2006/relationships"><Relationship Id="rId3" Type="http://schemas.microsoft.com/office/2011/relationships/chartStyle" Target="style8.xml"/><Relationship Id="rId2" Type="http://schemas.microsoft.com/office/2011/relationships/chartColorStyle" Target="colors8.xml"/><Relationship Id="rId1" Type="http://schemas.openxmlformats.org/officeDocument/2006/relationships/package" Target="../embeddings/Microsoft_Excel_Worksheet8.xlsx"/></Relationships>
</file>

<file path=ppt/charts/_rels/chart13.xml.rels><?xml version="1.0" encoding="UTF-8" standalone="yes"?>
<Relationships xmlns="http://schemas.openxmlformats.org/package/2006/relationships"><Relationship Id="rId3" Type="http://schemas.microsoft.com/office/2011/relationships/chartStyle" Target="style9.xml"/><Relationship Id="rId2" Type="http://schemas.microsoft.com/office/2011/relationships/chartColorStyle" Target="colors9.xml"/><Relationship Id="rId1" Type="http://schemas.openxmlformats.org/officeDocument/2006/relationships/oleObject" Target="Chart%204%20in%20Microsoft%20Office%20PowerPoint" TargetMode="External"/></Relationships>
</file>

<file path=ppt/charts/_rels/chart2.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oleObject" Target="file:///\\internal.workcover.wa.gov.au\Data\Policy%20Statistical%20Data\Data%20Requests\2013-14\MARCSTA%20presentation\Long%20duration%20claims.xlsx" TargetMode="Externa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3" Type="http://schemas.microsoft.com/office/2011/relationships/chartStyle" Target="style4.xml"/><Relationship Id="rId2" Type="http://schemas.microsoft.com/office/2011/relationships/chartColorStyle" Target="colors4.xml"/><Relationship Id="rId1" Type="http://schemas.openxmlformats.org/officeDocument/2006/relationships/oleObject" Target="file:///\\internal.workcover.wa.gov.au\Data\Policy%20Statistical%20Data\Reports%20development\Long%20duration%20claims\LDC%20update%202013.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Chart%20in%20Microsoft%20Office%20PowerPoint"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Chart%202%20in%20Microsoft%20Office%20PowerPoint" TargetMode="External"/></Relationships>
</file>

<file path=ppt/charts/_rels/chart9.xml.rels><?xml version="1.0" encoding="UTF-8" standalone="yes"?>
<Relationships xmlns="http://schemas.openxmlformats.org/package/2006/relationships"><Relationship Id="rId3" Type="http://schemas.microsoft.com/office/2011/relationships/chartStyle" Target="style5.xml"/><Relationship Id="rId2" Type="http://schemas.microsoft.com/office/2011/relationships/chartColorStyle" Target="colors5.xml"/><Relationship Id="rId1" Type="http://schemas.openxmlformats.org/officeDocument/2006/relationships/package" Target="../embeddings/Microsoft_Excel_Worksheet5.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A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138896228575443"/>
          <c:y val="5.0925925925925923E-2"/>
          <c:w val="0.81386830840775759"/>
          <c:h val="0.56840514727325753"/>
        </c:manualLayout>
      </c:layout>
      <c:lineChart>
        <c:grouping val="standard"/>
        <c:varyColors val="0"/>
        <c:ser>
          <c:idx val="0"/>
          <c:order val="0"/>
          <c:tx>
            <c:strRef>
              <c:f>'scheme premium'!$A$9</c:f>
              <c:strCache>
                <c:ptCount val="1"/>
                <c:pt idx="0">
                  <c:v>Total workers' compensation premiums (premium payers only)</c:v>
                </c:pt>
              </c:strCache>
            </c:strRef>
          </c:tx>
          <c:spPr>
            <a:ln>
              <a:solidFill>
                <a:srgbClr val="B1A322"/>
              </a:solidFill>
            </a:ln>
          </c:spPr>
          <c:marker>
            <c:spPr>
              <a:solidFill>
                <a:srgbClr val="B1A322"/>
              </a:solidFill>
              <a:ln>
                <a:solidFill>
                  <a:srgbClr val="B1A322"/>
                </a:solidFill>
              </a:ln>
              <a:scene3d>
                <a:camera prst="orthographicFront"/>
                <a:lightRig rig="threePt" dir="t"/>
              </a:scene3d>
              <a:sp3d>
                <a:bevelT/>
              </a:sp3d>
            </c:spPr>
          </c:marker>
          <c:dLbls>
            <c:dLbl>
              <c:idx val="2"/>
              <c:layout/>
              <c:tx>
                <c:rich>
                  <a:bodyPr/>
                  <a:lstStyle/>
                  <a:p>
                    <a:r>
                      <a:rPr lang="en-US"/>
                      <a:t>1,231.8</a:t>
                    </a:r>
                  </a:p>
                </c:rich>
              </c:tx>
              <c:dLblPos val="t"/>
              <c:showLegendKey val="0"/>
              <c:showVal val="1"/>
              <c:showCatName val="0"/>
              <c:showSerName val="0"/>
              <c:showPercent val="0"/>
              <c:showBubbleSize val="0"/>
              <c:extLst>
                <c:ext xmlns:c15="http://schemas.microsoft.com/office/drawing/2012/chart" uri="{CE6537A1-D6FC-4f65-9D91-7224C49458BB}">
                  <c15:layout/>
                </c:ext>
              </c:extLst>
            </c:dLbl>
            <c:numFmt formatCode="#.0,," sourceLinked="0"/>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'scheme premium'!$B$5:$D$5</c:f>
              <c:strCache>
                <c:ptCount val="3"/>
                <c:pt idx="0">
                  <c:v>2010/11</c:v>
                </c:pt>
                <c:pt idx="1">
                  <c:v>2011/12</c:v>
                </c:pt>
                <c:pt idx="2">
                  <c:v>2012/13</c:v>
                </c:pt>
              </c:strCache>
            </c:strRef>
          </c:cat>
          <c:val>
            <c:numRef>
              <c:f>'scheme premium'!$B$9:$D$9</c:f>
              <c:numCache>
                <c:formatCode>_(* #,##0_);_(* \(#,##0\);_(* "-"??_);_(@_)</c:formatCode>
                <c:ptCount val="3"/>
                <c:pt idx="0">
                  <c:v>851325439</c:v>
                </c:pt>
                <c:pt idx="1">
                  <c:v>972776992.04999995</c:v>
                </c:pt>
                <c:pt idx="2">
                  <c:v>1231780450</c:v>
                </c:pt>
              </c:numCache>
            </c:numRef>
          </c:val>
          <c:smooth val="0"/>
        </c:ser>
        <c:ser>
          <c:idx val="1"/>
          <c:order val="1"/>
          <c:tx>
            <c:strRef>
              <c:f>'scheme premium'!$A$8</c:f>
              <c:strCache>
                <c:ptCount val="1"/>
                <c:pt idx="0">
                  <c:v>Total workers' compensation payments (premium payers and self-insurers)</c:v>
                </c:pt>
              </c:strCache>
            </c:strRef>
          </c:tx>
          <c:spPr>
            <a:ln>
              <a:solidFill>
                <a:srgbClr val="769185"/>
              </a:solidFill>
            </a:ln>
          </c:spPr>
          <c:marker>
            <c:spPr>
              <a:solidFill>
                <a:srgbClr val="769185"/>
              </a:solidFill>
              <a:ln>
                <a:solidFill>
                  <a:srgbClr val="769185"/>
                </a:solidFill>
              </a:ln>
              <a:scene3d>
                <a:camera prst="orthographicFront"/>
                <a:lightRig rig="threePt" dir="t"/>
              </a:scene3d>
              <a:sp3d>
                <a:bevelT/>
              </a:sp3d>
            </c:spPr>
          </c:marker>
          <c:dLbls>
            <c:spPr>
              <a:noFill/>
              <a:ln>
                <a:noFill/>
              </a:ln>
              <a:effectLst/>
            </c:spPr>
            <c:dLblPos val="b"/>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'scheme premium'!$B$5:$D$5</c:f>
              <c:strCache>
                <c:ptCount val="3"/>
                <c:pt idx="0">
                  <c:v>2010/11</c:v>
                </c:pt>
                <c:pt idx="1">
                  <c:v>2011/12</c:v>
                </c:pt>
                <c:pt idx="2">
                  <c:v>2012/13</c:v>
                </c:pt>
              </c:strCache>
            </c:strRef>
          </c:cat>
          <c:val>
            <c:numRef>
              <c:f>'scheme premium'!$B$6:$D$6</c:f>
              <c:numCache>
                <c:formatCode>#.0,,</c:formatCode>
                <c:ptCount val="3"/>
                <c:pt idx="0">
                  <c:v>665813900.08000076</c:v>
                </c:pt>
                <c:pt idx="1">
                  <c:v>739069970.04999435</c:v>
                </c:pt>
                <c:pt idx="2">
                  <c:v>810852520.05999279</c:v>
                </c:pt>
              </c:numCache>
            </c:numRef>
          </c:val>
          <c:smooth val="0"/>
        </c:ser>
        <c:dLbls>
          <c:showLegendKey val="0"/>
          <c:showVal val="1"/>
          <c:showCatName val="0"/>
          <c:showSerName val="0"/>
          <c:showPercent val="0"/>
          <c:showBubbleSize val="0"/>
        </c:dLbls>
        <c:marker val="1"/>
        <c:smooth val="0"/>
        <c:axId val="109900544"/>
        <c:axId val="109902080"/>
      </c:lineChart>
      <c:catAx>
        <c:axId val="109900544"/>
        <c:scaling>
          <c:orientation val="minMax"/>
        </c:scaling>
        <c:delete val="0"/>
        <c:axPos val="b"/>
        <c:numFmt formatCode="General" sourceLinked="1"/>
        <c:majorTickMark val="out"/>
        <c:minorTickMark val="none"/>
        <c:tickLblPos val="nextTo"/>
        <c:crossAx val="109902080"/>
        <c:crosses val="autoZero"/>
        <c:auto val="1"/>
        <c:lblAlgn val="ctr"/>
        <c:lblOffset val="100"/>
        <c:noMultiLvlLbl val="0"/>
      </c:catAx>
      <c:valAx>
        <c:axId val="109902080"/>
        <c:scaling>
          <c:orientation val="minMax"/>
        </c:scaling>
        <c:delete val="0"/>
        <c:axPos val="l"/>
        <c:title>
          <c:tx>
            <c:rich>
              <a:bodyPr rot="-5400000" vert="horz"/>
              <a:lstStyle/>
              <a:p>
                <a:pPr>
                  <a:defRPr/>
                </a:pPr>
                <a:r>
                  <a:rPr lang="en-US"/>
                  <a:t>$ millions</a:t>
                </a:r>
              </a:p>
            </c:rich>
          </c:tx>
          <c:layout>
            <c:manualLayout>
              <c:xMode val="edge"/>
              <c:yMode val="edge"/>
              <c:x val="1.1577340178699096E-2"/>
              <c:y val="0.23683070866141731"/>
            </c:manualLayout>
          </c:layout>
          <c:overlay val="0"/>
        </c:title>
        <c:numFmt formatCode="#.0,," sourceLinked="0"/>
        <c:majorTickMark val="out"/>
        <c:minorTickMark val="none"/>
        <c:tickLblPos val="nextTo"/>
        <c:crossAx val="109900544"/>
        <c:crosses val="autoZero"/>
        <c:crossBetween val="between"/>
      </c:valAx>
    </c:plotArea>
    <c:legend>
      <c:legendPos val="b"/>
      <c:layout>
        <c:manualLayout>
          <c:xMode val="edge"/>
          <c:yMode val="edge"/>
          <c:x val="0.1667762998551735"/>
          <c:y val="0.73889326334208283"/>
          <c:w val="0.71527025223541985"/>
          <c:h val="0.23332895888013999"/>
        </c:manualLayout>
      </c:layout>
      <c:overlay val="0"/>
    </c:legend>
    <c:plotVisOnly val="1"/>
    <c:dispBlanksAs val="gap"/>
    <c:showDLblsOverMax val="0"/>
  </c:chart>
  <c:spPr>
    <a:ln>
      <a:noFill/>
    </a:ln>
  </c:spPr>
  <c:txPr>
    <a:bodyPr/>
    <a:lstStyle/>
    <a:p>
      <a:pPr>
        <a:defRPr sz="1400" b="1">
          <a:latin typeface="Arial" pitchFamily="34" charset="0"/>
          <a:cs typeface="Arial" pitchFamily="34" charset="0"/>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AU"/>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4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lineChart>
        <c:grouping val="standard"/>
        <c:varyColors val="0"/>
        <c:ser>
          <c:idx val="0"/>
          <c:order val="0"/>
          <c:tx>
            <c:v>&lt;300 employees</c:v>
          </c:tx>
          <c:spPr>
            <a:ln w="28575" cap="rnd">
              <a:solidFill>
                <a:schemeClr val="accent1"/>
              </a:solidFill>
              <a:round/>
            </a:ln>
            <a:effectLst/>
          </c:spPr>
          <c:marker>
            <c:symbol val="circle"/>
            <c:size val="5"/>
            <c:spPr>
              <a:solidFill>
                <a:schemeClr val="accent1"/>
              </a:solidFill>
              <a:ln w="9525">
                <a:solidFill>
                  <a:schemeClr val="accent1"/>
                </a:solidFill>
              </a:ln>
              <a:effectLst/>
            </c:spPr>
          </c:marker>
          <c:dLbls>
            <c:numFmt formatCode="#,##0" sourceLinked="0"/>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'Employer size'!$A$9:$A$12</c:f>
              <c:strCache>
                <c:ptCount val="4"/>
                <c:pt idx="0">
                  <c:v>2009/10</c:v>
                </c:pt>
                <c:pt idx="1">
                  <c:v>2010/11</c:v>
                </c:pt>
                <c:pt idx="2">
                  <c:v>2011/12</c:v>
                </c:pt>
                <c:pt idx="3">
                  <c:v>2012/13</c:v>
                </c:pt>
              </c:strCache>
            </c:strRef>
          </c:cat>
          <c:val>
            <c:numRef>
              <c:f>'Employer size'!$B$2:$B$5</c:f>
              <c:numCache>
                <c:formatCode>General</c:formatCode>
                <c:ptCount val="4"/>
                <c:pt idx="0">
                  <c:v>2571</c:v>
                </c:pt>
                <c:pt idx="1">
                  <c:v>2567</c:v>
                </c:pt>
                <c:pt idx="2">
                  <c:v>2462</c:v>
                </c:pt>
                <c:pt idx="3">
                  <c:v>2737</c:v>
                </c:pt>
              </c:numCache>
            </c:numRef>
          </c:val>
          <c:smooth val="0"/>
        </c:ser>
        <c:dLbls>
          <c:dLblPos val="t"/>
          <c:showLegendKey val="0"/>
          <c:showVal val="1"/>
          <c:showCatName val="0"/>
          <c:showSerName val="0"/>
          <c:showPercent val="0"/>
          <c:showBubbleSize val="0"/>
        </c:dLbls>
        <c:marker val="1"/>
        <c:smooth val="0"/>
        <c:axId val="160830208"/>
        <c:axId val="160831744"/>
      </c:lineChart>
      <c:catAx>
        <c:axId val="160830208"/>
        <c:scaling>
          <c:orientation val="minMax"/>
        </c:scaling>
        <c:delete val="0"/>
        <c:axPos val="b"/>
        <c:title>
          <c:tx>
            <c:rich>
              <a:bodyPr rot="0" spcFirstLastPara="1" vertOverflow="ellipsis" vert="horz" wrap="square" anchor="ctr" anchorCtr="1"/>
              <a:lstStyle/>
              <a:p>
                <a:pPr>
                  <a:defRPr sz="12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Finalised year</a:t>
                </a:r>
              </a:p>
            </c:rich>
          </c:tx>
          <c:overlay val="0"/>
          <c:spPr>
            <a:noFill/>
            <a:ln>
              <a:noFill/>
            </a:ln>
            <a:effectLst/>
          </c:sp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60831744"/>
        <c:crosses val="autoZero"/>
        <c:auto val="1"/>
        <c:lblAlgn val="ctr"/>
        <c:lblOffset val="100"/>
        <c:noMultiLvlLbl val="0"/>
      </c:catAx>
      <c:valAx>
        <c:axId val="160831744"/>
        <c:scaling>
          <c:orientation val="minMax"/>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Number of long duration claims</a:t>
                </a:r>
              </a:p>
            </c:rich>
          </c:tx>
          <c:overlay val="0"/>
          <c:spPr>
            <a:noFill/>
            <a:ln>
              <a:noFill/>
            </a:ln>
            <a:effectLst/>
          </c:sp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60830208"/>
        <c:crosses val="autoZero"/>
        <c:crossBetween val="between"/>
      </c:valAx>
      <c:spPr>
        <a:noFill/>
        <a:ln>
          <a:noFill/>
        </a:ln>
        <a:effectLst/>
      </c:spPr>
    </c:plotArea>
    <c:plotVisOnly val="1"/>
    <c:dispBlanksAs val="gap"/>
    <c:showDLblsOverMax val="0"/>
  </c:chart>
  <c:spPr>
    <a:noFill/>
    <a:ln>
      <a:noFill/>
    </a:ln>
    <a:effectLst/>
  </c:spPr>
  <c:txPr>
    <a:bodyPr/>
    <a:lstStyle/>
    <a:p>
      <a:pPr>
        <a:defRPr sz="1200" b="1">
          <a:latin typeface="Arial" panose="020B0604020202020204" pitchFamily="34" charset="0"/>
          <a:cs typeface="Arial" panose="020B0604020202020204" pitchFamily="34" charset="0"/>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AU"/>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4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lineChart>
        <c:grouping val="standard"/>
        <c:varyColors val="0"/>
        <c:ser>
          <c:idx val="1"/>
          <c:order val="0"/>
          <c:tx>
            <c:v>300+ employees</c:v>
          </c:tx>
          <c:spPr>
            <a:ln w="28575" cap="rnd">
              <a:solidFill>
                <a:schemeClr val="accent2"/>
              </a:solidFill>
              <a:round/>
            </a:ln>
            <a:effectLst/>
          </c:spPr>
          <c:marker>
            <c:symbol val="circle"/>
            <c:size val="5"/>
            <c:spPr>
              <a:solidFill>
                <a:schemeClr val="accent2"/>
              </a:solidFill>
              <a:ln w="9525">
                <a:solidFill>
                  <a:schemeClr val="accent2"/>
                </a:solidFill>
              </a:ln>
              <a:effectLst/>
            </c:spPr>
          </c:marker>
          <c:dLbls>
            <c:numFmt formatCode="#,##0" sourceLinked="0"/>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'Employer size'!$A$9:$A$12</c:f>
              <c:strCache>
                <c:ptCount val="4"/>
                <c:pt idx="0">
                  <c:v>2009/10</c:v>
                </c:pt>
                <c:pt idx="1">
                  <c:v>2010/11</c:v>
                </c:pt>
                <c:pt idx="2">
                  <c:v>2011/12</c:v>
                </c:pt>
                <c:pt idx="3">
                  <c:v>2012/13</c:v>
                </c:pt>
              </c:strCache>
            </c:strRef>
          </c:cat>
          <c:val>
            <c:numRef>
              <c:f>'Employer size'!$B$9:$B$12</c:f>
              <c:numCache>
                <c:formatCode>General</c:formatCode>
                <c:ptCount val="4"/>
                <c:pt idx="0">
                  <c:v>777</c:v>
                </c:pt>
                <c:pt idx="1">
                  <c:v>939</c:v>
                </c:pt>
                <c:pt idx="2">
                  <c:v>1044</c:v>
                </c:pt>
                <c:pt idx="3">
                  <c:v>1356</c:v>
                </c:pt>
              </c:numCache>
            </c:numRef>
          </c:val>
          <c:smooth val="0"/>
        </c:ser>
        <c:dLbls>
          <c:showLegendKey val="0"/>
          <c:showVal val="0"/>
          <c:showCatName val="0"/>
          <c:showSerName val="0"/>
          <c:showPercent val="0"/>
          <c:showBubbleSize val="0"/>
        </c:dLbls>
        <c:marker val="1"/>
        <c:smooth val="0"/>
        <c:axId val="163416704"/>
        <c:axId val="163427072"/>
      </c:lineChart>
      <c:catAx>
        <c:axId val="163416704"/>
        <c:scaling>
          <c:orientation val="minMax"/>
        </c:scaling>
        <c:delete val="0"/>
        <c:axPos val="b"/>
        <c:title>
          <c:tx>
            <c:rich>
              <a:bodyPr rot="0" spcFirstLastPara="1" vertOverflow="ellipsis" vert="horz" wrap="square" anchor="ctr" anchorCtr="1"/>
              <a:lstStyle/>
              <a:p>
                <a:pPr>
                  <a:defRPr sz="12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Finalised year</a:t>
                </a:r>
              </a:p>
            </c:rich>
          </c:tx>
          <c:overlay val="0"/>
          <c:spPr>
            <a:noFill/>
            <a:ln>
              <a:noFill/>
            </a:ln>
            <a:effectLst/>
          </c:sp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63427072"/>
        <c:crosses val="autoZero"/>
        <c:auto val="1"/>
        <c:lblAlgn val="ctr"/>
        <c:lblOffset val="100"/>
        <c:noMultiLvlLbl val="0"/>
      </c:catAx>
      <c:valAx>
        <c:axId val="163427072"/>
        <c:scaling>
          <c:orientation val="minMax"/>
          <c:max val="30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Number of long duration claims</a:t>
                </a:r>
              </a:p>
            </c:rich>
          </c:tx>
          <c:overlay val="0"/>
          <c:spPr>
            <a:noFill/>
            <a:ln>
              <a:noFill/>
            </a:ln>
            <a:effectLst/>
          </c:sp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63416704"/>
        <c:crosses val="autoZero"/>
        <c:crossBetween val="between"/>
      </c:valAx>
      <c:spPr>
        <a:noFill/>
        <a:ln>
          <a:noFill/>
        </a:ln>
        <a:effectLst/>
      </c:spPr>
    </c:plotArea>
    <c:plotVisOnly val="1"/>
    <c:dispBlanksAs val="gap"/>
    <c:showDLblsOverMax val="0"/>
  </c:chart>
  <c:spPr>
    <a:noFill/>
    <a:ln>
      <a:noFill/>
    </a:ln>
    <a:effectLst/>
  </c:spPr>
  <c:txPr>
    <a:bodyPr/>
    <a:lstStyle/>
    <a:p>
      <a:pPr>
        <a:defRPr sz="1200" b="1">
          <a:latin typeface="Arial" panose="020B0604020202020204" pitchFamily="34" charset="0"/>
          <a:cs typeface="Arial" panose="020B0604020202020204" pitchFamily="34" charset="0"/>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A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'Employer size'!$B$1</c:f>
              <c:strCache>
                <c:ptCount val="1"/>
                <c:pt idx="0">
                  <c:v>&lt;300 employees</c:v>
                </c:pt>
              </c:strCache>
            </c:strRef>
          </c:tx>
          <c:spPr>
            <a:solidFill>
              <a:schemeClr val="accent3">
                <a:lumMod val="60000"/>
                <a:lumOff val="40000"/>
              </a:schemeClr>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'Employer size'!$A$9:$A$12</c:f>
              <c:strCache>
                <c:ptCount val="4"/>
                <c:pt idx="0">
                  <c:v>2009/10</c:v>
                </c:pt>
                <c:pt idx="1">
                  <c:v>2010/11</c:v>
                </c:pt>
                <c:pt idx="2">
                  <c:v>2011/12</c:v>
                </c:pt>
                <c:pt idx="3">
                  <c:v>2012/13</c:v>
                </c:pt>
              </c:strCache>
            </c:strRef>
          </c:cat>
          <c:val>
            <c:numRef>
              <c:f>'Employer size'!$B$2:$B$5</c:f>
              <c:numCache>
                <c:formatCode>General</c:formatCode>
                <c:ptCount val="4"/>
                <c:pt idx="0">
                  <c:v>2571</c:v>
                </c:pt>
                <c:pt idx="1">
                  <c:v>2567</c:v>
                </c:pt>
                <c:pt idx="2">
                  <c:v>2462</c:v>
                </c:pt>
                <c:pt idx="3">
                  <c:v>2737</c:v>
                </c:pt>
              </c:numCache>
            </c:numRef>
          </c:val>
        </c:ser>
        <c:ser>
          <c:idx val="1"/>
          <c:order val="1"/>
          <c:tx>
            <c:strRef>
              <c:f>'Employer size'!$B$8</c:f>
              <c:strCache>
                <c:ptCount val="1"/>
                <c:pt idx="0">
                  <c:v>300+ employees</c:v>
                </c:pt>
              </c:strCache>
            </c:strRef>
          </c:tx>
          <c:spPr>
            <a:solidFill>
              <a:schemeClr val="accent4">
                <a:lumMod val="75000"/>
              </a:schemeClr>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'Employer size'!$A$9:$A$12</c:f>
              <c:strCache>
                <c:ptCount val="4"/>
                <c:pt idx="0">
                  <c:v>2009/10</c:v>
                </c:pt>
                <c:pt idx="1">
                  <c:v>2010/11</c:v>
                </c:pt>
                <c:pt idx="2">
                  <c:v>2011/12</c:v>
                </c:pt>
                <c:pt idx="3">
                  <c:v>2012/13</c:v>
                </c:pt>
              </c:strCache>
            </c:strRef>
          </c:cat>
          <c:val>
            <c:numRef>
              <c:f>'Employer size'!$B$9:$B$12</c:f>
              <c:numCache>
                <c:formatCode>General</c:formatCode>
                <c:ptCount val="4"/>
                <c:pt idx="0">
                  <c:v>777</c:v>
                </c:pt>
                <c:pt idx="1">
                  <c:v>939</c:v>
                </c:pt>
                <c:pt idx="2">
                  <c:v>1044</c:v>
                </c:pt>
                <c:pt idx="3">
                  <c:v>1356</c:v>
                </c:pt>
              </c:numCache>
            </c:numRef>
          </c:val>
        </c:ser>
        <c:dLbls>
          <c:showLegendKey val="0"/>
          <c:showVal val="0"/>
          <c:showCatName val="0"/>
          <c:showSerName val="0"/>
          <c:showPercent val="0"/>
          <c:showBubbleSize val="0"/>
        </c:dLbls>
        <c:gapWidth val="150"/>
        <c:overlap val="100"/>
        <c:axId val="163334400"/>
        <c:axId val="163340672"/>
      </c:barChart>
      <c:catAx>
        <c:axId val="163334400"/>
        <c:scaling>
          <c:orientation val="minMax"/>
        </c:scaling>
        <c:delete val="0"/>
        <c:axPos val="b"/>
        <c:title>
          <c:tx>
            <c:rich>
              <a:bodyPr rot="0" spcFirstLastPara="1" vertOverflow="ellipsis" vert="horz" wrap="square" anchor="ctr" anchorCtr="1"/>
              <a:lstStyle/>
              <a:p>
                <a:pPr>
                  <a:defRPr sz="12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dirty="0" err="1" smtClean="0"/>
                  <a:t>Finalised</a:t>
                </a:r>
                <a:r>
                  <a:rPr lang="en-US" dirty="0" smtClean="0"/>
                  <a:t> </a:t>
                </a:r>
                <a:r>
                  <a:rPr lang="en-US" dirty="0"/>
                  <a:t>year</a:t>
                </a:r>
              </a:p>
            </c:rich>
          </c:tx>
          <c:overlay val="0"/>
          <c:spPr>
            <a:noFill/>
            <a:ln>
              <a:noFill/>
            </a:ln>
            <a:effectLst/>
          </c:sp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63340672"/>
        <c:crosses val="autoZero"/>
        <c:auto val="1"/>
        <c:lblAlgn val="ctr"/>
        <c:lblOffset val="100"/>
        <c:noMultiLvlLbl val="0"/>
      </c:catAx>
      <c:valAx>
        <c:axId val="16334067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Number of long duration claims</a:t>
                </a:r>
              </a:p>
            </c:rich>
          </c:tx>
          <c:overlay val="0"/>
          <c:spPr>
            <a:noFill/>
            <a:ln>
              <a:noFill/>
            </a:ln>
            <a:effectLst/>
          </c:sp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6333440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sz="1200" b="1">
          <a:latin typeface="Arial" panose="020B0604020202020204" pitchFamily="34" charset="0"/>
          <a:cs typeface="Arial" panose="020B0604020202020204" pitchFamily="34" charset="0"/>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A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8362647340089819"/>
          <c:y val="0.158270928650183"/>
          <c:w val="0.61862897324596078"/>
          <c:h val="0.69942000014453665"/>
        </c:manualLayout>
      </c:layout>
      <c:pieChart>
        <c:varyColors val="1"/>
        <c:ser>
          <c:idx val="0"/>
          <c:order val="0"/>
          <c:dPt>
            <c:idx val="0"/>
            <c:bubble3D val="0"/>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dPt>
          <c:dPt>
            <c:idx val="1"/>
            <c:bubble3D val="0"/>
            <c:spPr>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chemeClr>
                </a:solidFill>
                <a:round/>
              </a:ln>
              <a:effectLst>
                <a:outerShdw blurRad="40000" dist="20000" dir="5400000" rotWithShape="0">
                  <a:srgbClr val="000000">
                    <a:alpha val="38000"/>
                  </a:srgbClr>
                </a:outerShdw>
              </a:effectLst>
            </c:spPr>
          </c:dPt>
          <c:dPt>
            <c:idx val="2"/>
            <c:bubble3D val="0"/>
            <c:spPr>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chemeClr>
                </a:solidFill>
                <a:round/>
              </a:ln>
              <a:effectLst>
                <a:outerShdw blurRad="40000" dist="20000" dir="5400000" rotWithShape="0">
                  <a:srgbClr val="000000">
                    <a:alpha val="38000"/>
                  </a:srgbClr>
                </a:outerShdw>
              </a:effectLst>
            </c:spPr>
          </c:dPt>
          <c:dLbls>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dLblPos val="outEnd"/>
            <c:showLegendKey val="0"/>
            <c:showVal val="0"/>
            <c:showCatName val="1"/>
            <c:showSerName val="0"/>
            <c:showPercent val="1"/>
            <c:showBubbleSize val="0"/>
            <c:showLeaderLines val="1"/>
            <c:leaderLines>
              <c:spPr>
                <a:ln w="9525">
                  <a:solidFill>
                    <a:schemeClr val="tx1">
                      <a:lumMod val="35000"/>
                      <a:lumOff val="65000"/>
                    </a:schemeClr>
                  </a:solidFill>
                </a:ln>
                <a:effectLst/>
              </c:spPr>
            </c:leaderLines>
            <c:extLst>
              <c:ext xmlns:c15="http://schemas.microsoft.com/office/drawing/2012/chart" uri="{CE6537A1-D6FC-4f65-9D91-7224C49458BB}">
                <c15:layout/>
              </c:ext>
            </c:extLst>
          </c:dLbls>
          <c:cat>
            <c:strRef>
              <c:f>'[Chart 4 in Microsoft Office PowerPoint]Insurer type'!$A$15:$A$17</c:f>
              <c:strCache>
                <c:ptCount val="3"/>
                <c:pt idx="0">
                  <c:v>Approved Insurer</c:v>
                </c:pt>
                <c:pt idx="1">
                  <c:v>ICWA</c:v>
                </c:pt>
                <c:pt idx="2">
                  <c:v>Self insurer</c:v>
                </c:pt>
              </c:strCache>
            </c:strRef>
          </c:cat>
          <c:val>
            <c:numRef>
              <c:f>'[Chart 4 in Microsoft Office PowerPoint]Insurer type'!$F$15:$F$17</c:f>
              <c:numCache>
                <c:formatCode>General</c:formatCode>
                <c:ptCount val="3"/>
                <c:pt idx="0">
                  <c:v>3270</c:v>
                </c:pt>
                <c:pt idx="1">
                  <c:v>871</c:v>
                </c:pt>
                <c:pt idx="2">
                  <c:v>330</c:v>
                </c:pt>
              </c:numCache>
            </c:numRef>
          </c:val>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sz="1600" b="1">
          <a:latin typeface="Arial" panose="020B0604020202020204" pitchFamily="34" charset="0"/>
          <a:cs typeface="Arial" panose="020B0604020202020204" pitchFamily="34" charset="0"/>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AU"/>
  <c:roundedCorners val="0"/>
  <mc:AlternateContent xmlns:mc="http://schemas.openxmlformats.org/markup-compatibility/2006">
    <mc:Choice xmlns:c14="http://schemas.microsoft.com/office/drawing/2007/8/2/chart" Requires="c14">
      <c14:style val="102"/>
    </mc:Choice>
    <mc:Fallback>
      <c:style val="2"/>
    </mc:Fallback>
  </mc:AlternateContent>
  <c:pivotSource>
    <c:name>[Misc.xlsx]Lost time_no lost time 2012 13!PivotTable2</c:name>
    <c:fmtId val="-1"/>
  </c:pivotSource>
  <c:chart>
    <c:autoTitleDeleted val="0"/>
    <c:pivotFmts>
      <c:pivotFmt>
        <c:idx val="0"/>
        <c:spPr>
          <a:solidFill>
            <a:schemeClr val="accent3">
              <a:lumMod val="75000"/>
            </a:schemeClr>
          </a:solidFill>
          <a:ln>
            <a:noFill/>
          </a:ln>
          <a:effectLst/>
        </c:spPr>
        <c:marker>
          <c:symbol val="none"/>
        </c:marker>
        <c:dLbl>
          <c:idx val="0"/>
          <c:spPr>
            <a:noFill/>
            <a:ln>
              <a:noFill/>
            </a:ln>
            <a:effectLst/>
          </c:spPr>
          <c:txPr>
            <a:bodyPr rot="0" spcFirstLastPara="1" vertOverflow="ellipsis" vert="horz" wrap="square" anchor="ctr" anchorCtr="1"/>
            <a:lstStyle/>
            <a:p>
              <a:pPr>
                <a:defRPr sz="900" b="1"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3">
              <a:lumMod val="60000"/>
              <a:lumOff val="40000"/>
            </a:schemeClr>
          </a:solidFill>
          <a:ln>
            <a:noFill/>
          </a:ln>
          <a:effectLst/>
        </c:spPr>
        <c:marker>
          <c:symbol val="none"/>
        </c:marker>
        <c:dLbl>
          <c:idx val="0"/>
          <c:spPr>
            <a:noFill/>
            <a:ln>
              <a:noFill/>
            </a:ln>
            <a:effectLst/>
          </c:spPr>
          <c:txPr>
            <a:bodyPr rot="0" spcFirstLastPara="1" vertOverflow="ellipsis" vert="horz" wrap="square" anchor="ctr" anchorCtr="1"/>
            <a:lstStyle/>
            <a:p>
              <a:pPr>
                <a:defRPr sz="900" b="1"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3">
              <a:lumMod val="75000"/>
            </a:schemeClr>
          </a:solidFill>
          <a:ln>
            <a:noFill/>
          </a:ln>
          <a:effectLst/>
        </c:spPr>
        <c:marker>
          <c:symbol val="none"/>
        </c:marker>
        <c:dLbl>
          <c:idx val="0"/>
          <c:spPr>
            <a:noFill/>
            <a:ln>
              <a:noFill/>
            </a:ln>
            <a:effectLst/>
          </c:spPr>
          <c:txPr>
            <a:bodyPr rot="0" spcFirstLastPara="1" vertOverflow="ellipsis" vert="horz" wrap="square" anchor="ctr" anchorCtr="1"/>
            <a:lstStyle/>
            <a:p>
              <a:pPr>
                <a:defRPr sz="900" b="1"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3">
              <a:lumMod val="60000"/>
              <a:lumOff val="40000"/>
            </a:schemeClr>
          </a:solidFill>
          <a:ln>
            <a:noFill/>
          </a:ln>
          <a:effectLst/>
        </c:spPr>
        <c:marker>
          <c:symbol val="none"/>
        </c:marker>
        <c:dLbl>
          <c:idx val="0"/>
          <c:spPr>
            <a:noFill/>
            <a:ln>
              <a:noFill/>
            </a:ln>
            <a:effectLst/>
          </c:spPr>
          <c:txPr>
            <a:bodyPr rot="0" spcFirstLastPara="1" vertOverflow="ellipsis" vert="horz" wrap="square" anchor="ctr" anchorCtr="1"/>
            <a:lstStyle/>
            <a:p>
              <a:pPr>
                <a:defRPr sz="900" b="1"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4"/>
        <c:spPr>
          <a:solidFill>
            <a:schemeClr val="accent3">
              <a:lumMod val="75000"/>
            </a:schemeClr>
          </a:solidFill>
          <a:ln>
            <a:noFill/>
          </a:ln>
          <a:effectLst/>
        </c:spPr>
        <c:marker>
          <c:symbol val="none"/>
        </c:marker>
        <c:dLbl>
          <c:idx val="0"/>
          <c:spPr>
            <a:noFill/>
            <a:ln>
              <a:noFill/>
            </a:ln>
            <a:effectLst/>
          </c:spPr>
          <c:txPr>
            <a:bodyPr rot="0" spcFirstLastPara="1" vertOverflow="ellipsis" vert="horz" wrap="square" anchor="ctr" anchorCtr="1"/>
            <a:lstStyle/>
            <a:p>
              <a:pPr>
                <a:defRPr sz="900" b="1"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3">
              <a:lumMod val="60000"/>
              <a:lumOff val="40000"/>
            </a:schemeClr>
          </a:solidFill>
          <a:ln>
            <a:noFill/>
          </a:ln>
          <a:effectLst/>
        </c:spPr>
        <c:marker>
          <c:symbol val="none"/>
        </c:marker>
        <c:dLbl>
          <c:idx val="0"/>
          <c:spPr>
            <a:noFill/>
            <a:ln>
              <a:noFill/>
            </a:ln>
            <a:effectLst/>
          </c:spPr>
          <c:txPr>
            <a:bodyPr rot="0" spcFirstLastPara="1" vertOverflow="ellipsis" vert="horz" wrap="square" anchor="ctr" anchorCtr="1"/>
            <a:lstStyle/>
            <a:p>
              <a:pPr>
                <a:defRPr sz="900" b="1"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stacked"/>
        <c:varyColors val="0"/>
        <c:ser>
          <c:idx val="0"/>
          <c:order val="0"/>
          <c:tx>
            <c:strRef>
              <c:f>'Lost time_no lost time 2012 13'!$B$3:$B$4</c:f>
              <c:strCache>
                <c:ptCount val="1"/>
                <c:pt idx="0">
                  <c:v>No lost time claims</c:v>
                </c:pt>
              </c:strCache>
            </c:strRef>
          </c:tx>
          <c:spPr>
            <a:solidFill>
              <a:schemeClr val="accent1">
                <a:alpha val="70000"/>
              </a:schemeClr>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'Lost time_no lost time 2012 13'!$A$5:$A$9</c:f>
              <c:strCache>
                <c:ptCount val="5"/>
                <c:pt idx="0">
                  <c:v>2008/09</c:v>
                </c:pt>
                <c:pt idx="1">
                  <c:v>2009/10</c:v>
                </c:pt>
                <c:pt idx="2">
                  <c:v>2010/11</c:v>
                </c:pt>
                <c:pt idx="3">
                  <c:v>2011/12</c:v>
                </c:pt>
                <c:pt idx="4">
                  <c:v>2012/13p</c:v>
                </c:pt>
              </c:strCache>
            </c:strRef>
          </c:cat>
          <c:val>
            <c:numRef>
              <c:f>'Lost time_no lost time 2012 13'!$B$5:$B$9</c:f>
              <c:numCache>
                <c:formatCode>#,##0</c:formatCode>
                <c:ptCount val="5"/>
                <c:pt idx="0">
                  <c:v>22854</c:v>
                </c:pt>
                <c:pt idx="1">
                  <c:v>21101</c:v>
                </c:pt>
                <c:pt idx="2">
                  <c:v>21224</c:v>
                </c:pt>
                <c:pt idx="3">
                  <c:v>21515</c:v>
                </c:pt>
                <c:pt idx="4">
                  <c:v>19672</c:v>
                </c:pt>
              </c:numCache>
            </c:numRef>
          </c:val>
        </c:ser>
        <c:ser>
          <c:idx val="1"/>
          <c:order val="1"/>
          <c:tx>
            <c:strRef>
              <c:f>'Lost time_no lost time 2012 13'!$C$3:$C$4</c:f>
              <c:strCache>
                <c:ptCount val="1"/>
                <c:pt idx="0">
                  <c:v>Lost time claims</c:v>
                </c:pt>
              </c:strCache>
            </c:strRef>
          </c:tx>
          <c:spPr>
            <a:solidFill>
              <a:schemeClr val="accent2">
                <a:alpha val="70000"/>
              </a:schemeClr>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'Lost time_no lost time 2012 13'!$A$5:$A$9</c:f>
              <c:strCache>
                <c:ptCount val="5"/>
                <c:pt idx="0">
                  <c:v>2008/09</c:v>
                </c:pt>
                <c:pt idx="1">
                  <c:v>2009/10</c:v>
                </c:pt>
                <c:pt idx="2">
                  <c:v>2010/11</c:v>
                </c:pt>
                <c:pt idx="3">
                  <c:v>2011/12</c:v>
                </c:pt>
                <c:pt idx="4">
                  <c:v>2012/13p</c:v>
                </c:pt>
              </c:strCache>
            </c:strRef>
          </c:cat>
          <c:val>
            <c:numRef>
              <c:f>'Lost time_no lost time 2012 13'!$C$5:$C$9</c:f>
              <c:numCache>
                <c:formatCode>#,##0</c:formatCode>
                <c:ptCount val="5"/>
                <c:pt idx="0">
                  <c:v>17690</c:v>
                </c:pt>
                <c:pt idx="1">
                  <c:v>16601</c:v>
                </c:pt>
                <c:pt idx="2">
                  <c:v>17692</c:v>
                </c:pt>
                <c:pt idx="3">
                  <c:v>18457</c:v>
                </c:pt>
                <c:pt idx="4">
                  <c:v>18957</c:v>
                </c:pt>
              </c:numCache>
            </c:numRef>
          </c:val>
        </c:ser>
        <c:dLbls>
          <c:showLegendKey val="0"/>
          <c:showVal val="0"/>
          <c:showCatName val="0"/>
          <c:showSerName val="0"/>
          <c:showPercent val="0"/>
          <c:showBubbleSize val="0"/>
        </c:dLbls>
        <c:gapWidth val="50"/>
        <c:overlap val="100"/>
        <c:axId val="113224320"/>
        <c:axId val="113226112"/>
      </c:barChart>
      <c:catAx>
        <c:axId val="113224320"/>
        <c:scaling>
          <c:orientation val="minMax"/>
        </c:scaling>
        <c:delete val="0"/>
        <c:axPos val="b"/>
        <c:numFmt formatCode="General" sourceLinked="1"/>
        <c:majorTickMark val="none"/>
        <c:minorTickMark val="none"/>
        <c:tickLblPos val="nextTo"/>
        <c:spPr>
          <a:noFill/>
          <a:ln w="9525" cap="flat" cmpd="sng" algn="ctr">
            <a:solidFill>
              <a:schemeClr val="tx1">
                <a:lumMod val="25000"/>
                <a:lumOff val="75000"/>
              </a:schemeClr>
            </a:solidFill>
            <a:round/>
            <a:headEnd type="none" w="sm" len="sm"/>
            <a:tailEnd type="none" w="sm" len="sm"/>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13226112"/>
        <c:crosses val="autoZero"/>
        <c:auto val="1"/>
        <c:lblAlgn val="ctr"/>
        <c:lblOffset val="100"/>
        <c:noMultiLvlLbl val="0"/>
      </c:catAx>
      <c:valAx>
        <c:axId val="113226112"/>
        <c:scaling>
          <c:orientation val="minMax"/>
        </c:scaling>
        <c:delete val="0"/>
        <c:axPos val="l"/>
        <c:majorGridlines>
          <c:spPr>
            <a:ln w="9525" cap="flat" cmpd="sng" algn="ctr">
              <a:gradFill>
                <a:gsLst>
                  <a:gs pos="0">
                    <a:schemeClr val="tx1">
                      <a:lumMod val="5000"/>
                      <a:lumOff val="95000"/>
                    </a:schemeClr>
                  </a:gs>
                  <a:gs pos="100000">
                    <a:schemeClr val="tx1">
                      <a:lumMod val="15000"/>
                      <a:lumOff val="85000"/>
                    </a:schemeClr>
                  </a:gs>
                </a:gsLst>
                <a:lin ang="5400000" scaled="0"/>
              </a:gra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13224320"/>
        <c:crosses val="autoZero"/>
        <c:crossBetween val="between"/>
      </c:valAx>
      <c:spPr>
        <a:noFill/>
        <a:ln>
          <a:noFill/>
        </a:ln>
        <a:effectLst/>
      </c:spPr>
    </c:plotArea>
    <c:legend>
      <c:legendPos val="r"/>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sz="1400" b="1">
          <a:latin typeface="Arial" panose="020B0604020202020204" pitchFamily="34" charset="0"/>
          <a:cs typeface="Arial" panose="020B0604020202020204" pitchFamily="34" charset="0"/>
        </a:defRPr>
      </a:pPr>
      <a:endParaRPr lang="en-US"/>
    </a:p>
  </c:txPr>
  <c:externalData r:id="rId1">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Lst>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A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Frequency rate</a:t>
            </a:r>
          </a:p>
        </c:rich>
      </c:tx>
      <c:layout>
        <c:manualLayout>
          <c:xMode val="edge"/>
          <c:yMode val="edge"/>
          <c:x val="0.36388603932105146"/>
          <c:y val="5.7471264367816098E-2"/>
        </c:manualLayout>
      </c:layout>
      <c:overlay val="0"/>
      <c:spPr>
        <a:noFill/>
        <a:ln>
          <a:noFill/>
        </a:ln>
        <a:effectLst/>
      </c:spPr>
    </c:title>
    <c:autoTitleDeleted val="0"/>
    <c:plotArea>
      <c:layout>
        <c:manualLayout>
          <c:layoutTarget val="inner"/>
          <c:xMode val="edge"/>
          <c:yMode val="edge"/>
          <c:x val="3.0511063591215526E-2"/>
          <c:y val="0.19683908045977014"/>
          <c:w val="0.93897787281756895"/>
          <c:h val="0.56956436479922745"/>
        </c:manualLayout>
      </c:layout>
      <c:lineChart>
        <c:grouping val="standard"/>
        <c:varyColors val="0"/>
        <c:ser>
          <c:idx val="0"/>
          <c:order val="0"/>
          <c:spPr>
            <a:ln w="28575" cap="rnd">
              <a:solidFill>
                <a:schemeClr val="accent1"/>
              </a:solidFill>
              <a:round/>
            </a:ln>
            <a:effectLst/>
          </c:spPr>
          <c:marker>
            <c:symbol val="none"/>
          </c:marker>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'FR &amp; IR'!$A$7:$A$16</c:f>
              <c:strCache>
                <c:ptCount val="7"/>
                <c:pt idx="0">
                  <c:v>2005/06</c:v>
                </c:pt>
                <c:pt idx="1">
                  <c:v>2006/07</c:v>
                </c:pt>
                <c:pt idx="2">
                  <c:v>2007/08</c:v>
                </c:pt>
                <c:pt idx="3">
                  <c:v>2008/09</c:v>
                </c:pt>
                <c:pt idx="4">
                  <c:v>2009/10</c:v>
                </c:pt>
                <c:pt idx="5">
                  <c:v>2010/11</c:v>
                </c:pt>
                <c:pt idx="6">
                  <c:v>2011/12</c:v>
                </c:pt>
              </c:strCache>
            </c:strRef>
          </c:cat>
          <c:val>
            <c:numRef>
              <c:f>'FR &amp; IR'!$E$7:$E$13</c:f>
              <c:numCache>
                <c:formatCode>0.0</c:formatCode>
                <c:ptCount val="7"/>
                <c:pt idx="0">
                  <c:v>2.172239932765494</c:v>
                </c:pt>
                <c:pt idx="1">
                  <c:v>2.1279679806847893</c:v>
                </c:pt>
                <c:pt idx="2">
                  <c:v>2.2738686203812652</c:v>
                </c:pt>
                <c:pt idx="3">
                  <c:v>2.2516560622061932</c:v>
                </c:pt>
                <c:pt idx="4">
                  <c:v>2.1674104624086059</c:v>
                </c:pt>
                <c:pt idx="5">
                  <c:v>2.3908897230729087</c:v>
                </c:pt>
                <c:pt idx="6">
                  <c:v>2.5187578070143197</c:v>
                </c:pt>
              </c:numCache>
            </c:numRef>
          </c:val>
          <c:smooth val="0"/>
        </c:ser>
        <c:dLbls>
          <c:showLegendKey val="0"/>
          <c:showVal val="0"/>
          <c:showCatName val="0"/>
          <c:showSerName val="0"/>
          <c:showPercent val="0"/>
          <c:showBubbleSize val="0"/>
        </c:dLbls>
        <c:marker val="1"/>
        <c:smooth val="0"/>
        <c:axId val="124987264"/>
        <c:axId val="125009920"/>
      </c:lineChart>
      <c:catAx>
        <c:axId val="124987264"/>
        <c:scaling>
          <c:orientation val="minMax"/>
        </c:scaling>
        <c:delete val="0"/>
        <c:axPos val="b"/>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Insurer received date</a:t>
                </a:r>
              </a:p>
            </c:rich>
          </c:tx>
          <c:layout>
            <c:manualLayout>
              <c:xMode val="edge"/>
              <c:yMode val="edge"/>
              <c:x val="0.36141042796953793"/>
              <c:y val="0.8826628352490421"/>
            </c:manualLayout>
          </c:layout>
          <c:overlay val="0"/>
          <c:spPr>
            <a:noFill/>
            <a:ln>
              <a:noFill/>
            </a:ln>
            <a:effectLst/>
          </c:sp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25009920"/>
        <c:crosses val="autoZero"/>
        <c:auto val="1"/>
        <c:lblAlgn val="ctr"/>
        <c:lblOffset val="100"/>
        <c:noMultiLvlLbl val="0"/>
      </c:catAx>
      <c:valAx>
        <c:axId val="125009920"/>
        <c:scaling>
          <c:orientation val="minMax"/>
          <c:min val="0"/>
        </c:scaling>
        <c:delete val="1"/>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one"/>
        <c:crossAx val="124987264"/>
        <c:crosses val="autoZero"/>
        <c:crossBetween val="between"/>
        <c:majorUnit val="1"/>
        <c:minorUnit val="0.1"/>
      </c:valAx>
      <c:spPr>
        <a:noFill/>
        <a:ln>
          <a:noFill/>
        </a:ln>
        <a:effectLst/>
      </c:spPr>
    </c:plotArea>
    <c:plotVisOnly val="1"/>
    <c:dispBlanksAs val="gap"/>
    <c:showDLblsOverMax val="0"/>
  </c:chart>
  <c:spPr>
    <a:noFill/>
    <a:ln>
      <a:noFill/>
    </a:ln>
    <a:effectLst/>
  </c:spPr>
  <c:txPr>
    <a:bodyPr/>
    <a:lstStyle/>
    <a:p>
      <a:pPr>
        <a:defRPr sz="1200" b="0">
          <a:latin typeface="Arial" panose="020B0604020202020204" pitchFamily="34" charset="0"/>
          <a:cs typeface="Arial" panose="020B0604020202020204" pitchFamily="34" charset="0"/>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A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Incidence rate</a:t>
            </a:r>
          </a:p>
        </c:rich>
      </c:tx>
      <c:layout/>
      <c:overlay val="0"/>
      <c:spPr>
        <a:noFill/>
        <a:ln>
          <a:noFill/>
        </a:ln>
        <a:effectLst/>
      </c:spPr>
    </c:title>
    <c:autoTitleDeleted val="0"/>
    <c:plotArea>
      <c:layout>
        <c:manualLayout>
          <c:layoutTarget val="inner"/>
          <c:xMode val="edge"/>
          <c:yMode val="edge"/>
          <c:x val="3.0555555555555558E-2"/>
          <c:y val="0.17175925925925925"/>
          <c:w val="0.93888888888888899"/>
          <c:h val="0.56539370078740159"/>
        </c:manualLayout>
      </c:layout>
      <c:lineChart>
        <c:grouping val="standard"/>
        <c:varyColors val="0"/>
        <c:ser>
          <c:idx val="0"/>
          <c:order val="0"/>
          <c:tx>
            <c:v>Series1</c:v>
          </c:tx>
          <c:spPr>
            <a:ln w="28575" cap="rnd">
              <a:solidFill>
                <a:schemeClr val="accent1"/>
              </a:solidFill>
              <a:round/>
            </a:ln>
            <a:effectLst/>
          </c:spPr>
          <c:marker>
            <c:symbol val="none"/>
          </c:marker>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'FR &amp; IR'!$A$7:$A$13</c:f>
              <c:strCache>
                <c:ptCount val="7"/>
                <c:pt idx="0">
                  <c:v>2005/06</c:v>
                </c:pt>
                <c:pt idx="1">
                  <c:v>2006/07</c:v>
                </c:pt>
                <c:pt idx="2">
                  <c:v>2007/08</c:v>
                </c:pt>
                <c:pt idx="3">
                  <c:v>2008/09</c:v>
                </c:pt>
                <c:pt idx="4">
                  <c:v>2009/10</c:v>
                </c:pt>
                <c:pt idx="5">
                  <c:v>2010/11</c:v>
                </c:pt>
                <c:pt idx="6">
                  <c:v>2011/12</c:v>
                </c:pt>
              </c:strCache>
            </c:strRef>
          </c:cat>
          <c:val>
            <c:numRef>
              <c:f>'FR &amp; IR'!$F$7:$F$13</c:f>
              <c:numCache>
                <c:formatCode>0.0</c:formatCode>
                <c:ptCount val="7"/>
                <c:pt idx="0">
                  <c:v>3.7216392196658807</c:v>
                </c:pt>
                <c:pt idx="1">
                  <c:v>3.657755812077597</c:v>
                </c:pt>
                <c:pt idx="2">
                  <c:v>3.9467870701950862</c:v>
                </c:pt>
                <c:pt idx="3">
                  <c:v>3.8864529626568367</c:v>
                </c:pt>
                <c:pt idx="4">
                  <c:v>3.6879928183159141</c:v>
                </c:pt>
                <c:pt idx="5">
                  <c:v>4.1128397313899008</c:v>
                </c:pt>
                <c:pt idx="6">
                  <c:v>4.4313663364950102</c:v>
                </c:pt>
              </c:numCache>
            </c:numRef>
          </c:val>
          <c:smooth val="0"/>
        </c:ser>
        <c:dLbls>
          <c:showLegendKey val="0"/>
          <c:showVal val="0"/>
          <c:showCatName val="0"/>
          <c:showSerName val="0"/>
          <c:showPercent val="0"/>
          <c:showBubbleSize val="0"/>
        </c:dLbls>
        <c:marker val="1"/>
        <c:smooth val="0"/>
        <c:axId val="125304832"/>
        <c:axId val="125306752"/>
      </c:lineChart>
      <c:catAx>
        <c:axId val="125304832"/>
        <c:scaling>
          <c:orientation val="minMax"/>
        </c:scaling>
        <c:delete val="0"/>
        <c:axPos val="b"/>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Insurer received date</a:t>
                </a:r>
              </a:p>
            </c:rich>
          </c:tx>
          <c:layout>
            <c:manualLayout>
              <c:xMode val="edge"/>
              <c:yMode val="edge"/>
              <c:x val="0.36120822397200364"/>
              <c:y val="0.8587962962962965"/>
            </c:manualLayout>
          </c:layout>
          <c:overlay val="0"/>
          <c:spPr>
            <a:noFill/>
            <a:ln>
              <a:noFill/>
            </a:ln>
            <a:effectLst/>
          </c:sp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25306752"/>
        <c:crosses val="autoZero"/>
        <c:auto val="1"/>
        <c:lblAlgn val="ctr"/>
        <c:lblOffset val="100"/>
        <c:noMultiLvlLbl val="0"/>
      </c:catAx>
      <c:valAx>
        <c:axId val="125306752"/>
        <c:scaling>
          <c:orientation val="minMax"/>
        </c:scaling>
        <c:delete val="1"/>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one"/>
        <c:crossAx val="125304832"/>
        <c:crosses val="autoZero"/>
        <c:crossBetween val="between"/>
        <c:majorUnit val="1"/>
      </c:valAx>
      <c:spPr>
        <a:noFill/>
        <a:ln>
          <a:noFill/>
        </a:ln>
        <a:effectLst/>
      </c:spPr>
    </c:plotArea>
    <c:plotVisOnly val="1"/>
    <c:dispBlanksAs val="gap"/>
    <c:showDLblsOverMax val="0"/>
  </c:chart>
  <c:spPr>
    <a:noFill/>
    <a:ln>
      <a:noFill/>
    </a:ln>
    <a:effectLst/>
  </c:spPr>
  <c:txPr>
    <a:bodyPr/>
    <a:lstStyle/>
    <a:p>
      <a:pPr>
        <a:defRPr sz="1200" b="0">
          <a:latin typeface="Arial" panose="020B0604020202020204" pitchFamily="34" charset="0"/>
          <a:cs typeface="Arial" panose="020B0604020202020204" pitchFamily="34" charset="0"/>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A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6721161146408151"/>
          <c:y val="0.13121345979855648"/>
          <c:w val="0.73533069278535523"/>
          <c:h val="0.63041105697784705"/>
        </c:manualLayout>
      </c:layout>
      <c:barChart>
        <c:barDir val="col"/>
        <c:grouping val="clustered"/>
        <c:varyColors val="0"/>
        <c:ser>
          <c:idx val="0"/>
          <c:order val="0"/>
          <c:tx>
            <c:strRef>
              <c:f>'Cost data'!$B$31</c:f>
              <c:strCache>
                <c:ptCount val="1"/>
                <c:pt idx="0">
                  <c:v>Claims</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p3d/>
          </c:spPr>
          <c:invertIfNegative val="0"/>
          <c:dLbls>
            <c:dLbl>
              <c:idx val="0"/>
              <c:layout>
                <c:manualLayout>
                  <c:x val="1.7261839566152438E-2"/>
                  <c:y val="-5.0429374356107233E-2"/>
                </c:manualLayout>
              </c:layout>
              <c:tx>
                <c:rich>
                  <a:bodyPr/>
                  <a:lstStyle/>
                  <a:p>
                    <a:r>
                      <a:rPr lang="en-US" dirty="0" smtClean="0"/>
                      <a:t>75%</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
                  <c:y val="-4.2864968202691159E-2"/>
                </c:manualLayout>
              </c:layout>
              <c:tx>
                <c:rich>
                  <a:bodyPr/>
                  <a:lstStyle/>
                  <a:p>
                    <a:r>
                      <a:rPr lang="en-US" dirty="0" smtClean="0"/>
                      <a:t>25%</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vert="horz"/>
              <a:lstStyle/>
              <a:p>
                <a:pP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a:solidFill>
                        <a:schemeClr val="tx2">
                          <a:lumMod val="35000"/>
                          <a:lumOff val="65000"/>
                        </a:schemeClr>
                      </a:solidFill>
                    </a:ln>
                    <a:effectLst/>
                  </c:spPr>
                </c15:leaderLines>
              </c:ext>
            </c:extLst>
          </c:dLbls>
          <c:cat>
            <c:strRef>
              <c:f>'Cost data'!$A$32:$A$33</c:f>
              <c:strCache>
                <c:ptCount val="2"/>
                <c:pt idx="0">
                  <c:v>&lt; 60 days</c:v>
                </c:pt>
                <c:pt idx="1">
                  <c:v>&gt;= 60 days</c:v>
                </c:pt>
              </c:strCache>
            </c:strRef>
          </c:cat>
          <c:val>
            <c:numRef>
              <c:f>'Cost data'!$B$32:$B$33</c:f>
              <c:numCache>
                <c:formatCode>0.0%</c:formatCode>
                <c:ptCount val="2"/>
                <c:pt idx="0">
                  <c:v>0.71177674819523751</c:v>
                </c:pt>
                <c:pt idx="1">
                  <c:v>0.25530460539432093</c:v>
                </c:pt>
              </c:numCache>
            </c:numRef>
          </c:val>
        </c:ser>
        <c:ser>
          <c:idx val="1"/>
          <c:order val="1"/>
          <c:tx>
            <c:strRef>
              <c:f>'Cost data'!$C$31</c:f>
              <c:strCache>
                <c:ptCount val="1"/>
                <c:pt idx="0">
                  <c:v>Costs</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p3d/>
          </c:spPr>
          <c:invertIfNegative val="0"/>
          <c:dLbls>
            <c:dLbl>
              <c:idx val="0"/>
              <c:layout>
                <c:manualLayout>
                  <c:x val="2.8769732610254055E-2"/>
                  <c:y val="-5.5472311791717951E-2"/>
                </c:manualLayout>
              </c:layout>
              <c:tx>
                <c:rich>
                  <a:bodyPr/>
                  <a:lstStyle/>
                  <a:p>
                    <a:r>
                      <a:rPr lang="en-US" dirty="0" smtClean="0"/>
                      <a:t>18%</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1.4384866305127027E-2"/>
                  <c:y val="-4.5386436920496522E-2"/>
                </c:manualLayout>
              </c:layout>
              <c:tx>
                <c:rich>
                  <a:bodyPr/>
                  <a:lstStyle/>
                  <a:p>
                    <a:r>
                      <a:rPr lang="en-US" dirty="0" smtClean="0"/>
                      <a:t>82%</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vert="horz"/>
              <a:lstStyle/>
              <a:p>
                <a:pP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a:solidFill>
                        <a:schemeClr val="tx2">
                          <a:lumMod val="35000"/>
                          <a:lumOff val="65000"/>
                        </a:schemeClr>
                      </a:solidFill>
                    </a:ln>
                    <a:effectLst/>
                  </c:spPr>
                </c15:leaderLines>
              </c:ext>
            </c:extLst>
          </c:dLbls>
          <c:cat>
            <c:strRef>
              <c:f>'Cost data'!$A$32:$A$33</c:f>
              <c:strCache>
                <c:ptCount val="2"/>
                <c:pt idx="0">
                  <c:v>&lt; 60 days</c:v>
                </c:pt>
                <c:pt idx="1">
                  <c:v>&gt;= 60 days</c:v>
                </c:pt>
              </c:strCache>
            </c:strRef>
          </c:cat>
          <c:val>
            <c:numRef>
              <c:f>'Cost data'!$C$32:$C$33</c:f>
              <c:numCache>
                <c:formatCode>0.0%</c:formatCode>
                <c:ptCount val="2"/>
                <c:pt idx="0">
                  <c:v>0.17618734429905877</c:v>
                </c:pt>
                <c:pt idx="1">
                  <c:v>0.82381265570094109</c:v>
                </c:pt>
              </c:numCache>
            </c:numRef>
          </c:val>
        </c:ser>
        <c:dLbls>
          <c:showLegendKey val="0"/>
          <c:showVal val="0"/>
          <c:showCatName val="0"/>
          <c:showSerName val="0"/>
          <c:showPercent val="0"/>
          <c:showBubbleSize val="0"/>
        </c:dLbls>
        <c:gapWidth val="150"/>
        <c:axId val="125417344"/>
        <c:axId val="125521920"/>
      </c:barChart>
      <c:catAx>
        <c:axId val="125417344"/>
        <c:scaling>
          <c:orientation val="minMax"/>
        </c:scaling>
        <c:delete val="0"/>
        <c:axPos val="b"/>
        <c:title>
          <c:tx>
            <c:rich>
              <a:bodyPr rot="0" vert="horz"/>
              <a:lstStyle/>
              <a:p>
                <a:pPr>
                  <a:defRPr/>
                </a:pPr>
                <a:r>
                  <a:rPr lang="en-AU" dirty="0"/>
                  <a:t>Number of days lost</a:t>
                </a:r>
              </a:p>
            </c:rich>
          </c:tx>
          <c:layout>
            <c:manualLayout>
              <c:xMode val="edge"/>
              <c:yMode val="edge"/>
              <c:x val="0.40510819061828085"/>
              <c:y val="0.88300385149383132"/>
            </c:manualLayout>
          </c:layout>
          <c:overlay val="0"/>
          <c:spPr>
            <a:noFill/>
            <a:ln>
              <a:noFill/>
            </a:ln>
            <a:effectLst/>
          </c:spPr>
        </c:title>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vert="horz"/>
          <a:lstStyle/>
          <a:p>
            <a:pPr>
              <a:defRPr/>
            </a:pPr>
            <a:endParaRPr lang="en-US"/>
          </a:p>
        </c:txPr>
        <c:crossAx val="125521920"/>
        <c:crosses val="autoZero"/>
        <c:auto val="1"/>
        <c:lblAlgn val="ctr"/>
        <c:lblOffset val="100"/>
        <c:noMultiLvlLbl val="0"/>
      </c:catAx>
      <c:valAx>
        <c:axId val="125521920"/>
        <c:scaling>
          <c:orientation val="minMax"/>
        </c:scaling>
        <c:delete val="0"/>
        <c:axPos val="l"/>
        <c:majorGridlines>
          <c:spPr>
            <a:ln w="9525" cap="flat" cmpd="sng" algn="ctr">
              <a:noFill/>
              <a:round/>
            </a:ln>
            <a:effectLst/>
          </c:spPr>
        </c:majorGridlines>
        <c:numFmt formatCode="0%" sourceLinked="0"/>
        <c:majorTickMark val="none"/>
        <c:minorTickMark val="none"/>
        <c:tickLblPos val="none"/>
        <c:spPr>
          <a:noFill/>
          <a:ln>
            <a:noFill/>
          </a:ln>
          <a:effectLst/>
        </c:spPr>
        <c:txPr>
          <a:bodyPr rot="-60000000" vert="horz"/>
          <a:lstStyle/>
          <a:p>
            <a:pPr>
              <a:defRPr/>
            </a:pPr>
            <a:endParaRPr lang="en-US"/>
          </a:p>
        </c:txPr>
        <c:crossAx val="125417344"/>
        <c:crosses val="autoZero"/>
        <c:crossBetween val="between"/>
      </c:valAx>
      <c:spPr>
        <a:noFill/>
        <a:ln>
          <a:noFill/>
        </a:ln>
        <a:effectLst/>
        <a:sp3d/>
      </c:spPr>
    </c:plotArea>
    <c:legend>
      <c:legendPos val="t"/>
      <c:layout>
        <c:manualLayout>
          <c:xMode val="edge"/>
          <c:yMode val="edge"/>
          <c:x val="0.36739741409941185"/>
          <c:y val="1.5128812306832169E-2"/>
          <c:w val="0.21054290637502163"/>
          <c:h val="5.9749278651478818E-2"/>
        </c:manualLayout>
      </c:layout>
      <c:overlay val="0"/>
      <c:spPr>
        <a:noFill/>
        <a:ln>
          <a:noFill/>
        </a:ln>
        <a:effectLst/>
      </c:spPr>
      <c:txPr>
        <a:bodyPr rot="0" vert="horz"/>
        <a:lstStyle/>
        <a:p>
          <a:pPr>
            <a:defRPr/>
          </a:pPr>
          <a:endParaRPr lang="en-US"/>
        </a:p>
      </c:txPr>
    </c:legend>
    <c:plotVisOnly val="1"/>
    <c:dispBlanksAs val="gap"/>
    <c:showDLblsOverMax val="0"/>
  </c:chart>
  <c:spPr>
    <a:noFill/>
    <a:ln>
      <a:noFill/>
    </a:ln>
    <a:effectLst/>
  </c:spPr>
  <c:txPr>
    <a:bodyPr/>
    <a:lstStyle/>
    <a:p>
      <a:pPr>
        <a:defRPr sz="1600">
          <a:latin typeface="Arial" pitchFamily="34" charset="0"/>
          <a:cs typeface="Arial" pitchFamily="34" charset="0"/>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A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ivotFmts>
      <c:pivotFmt>
        <c:idx val="0"/>
        <c:marker>
          <c:symbol val="none"/>
        </c:marker>
      </c:pivotFmt>
      <c:pivotFmt>
        <c:idx val="1"/>
        <c:marker>
          <c:symbol val="none"/>
        </c:marker>
      </c:pivotFmt>
      <c:pivotFmt>
        <c:idx val="2"/>
        <c:marker>
          <c:symbol val="none"/>
        </c:marker>
      </c:pivotFmt>
      <c:pivotFmt>
        <c:idx val="3"/>
        <c:marker>
          <c:symbol val="none"/>
        </c:marker>
      </c:pivotFmt>
      <c:pivotFmt>
        <c:idx val="4"/>
        <c:marker>
          <c:symbol val="none"/>
        </c:marker>
      </c:pivotFmt>
      <c:pivotFmt>
        <c:idx val="5"/>
        <c:marker>
          <c:symbol val="none"/>
        </c:marker>
      </c:pivotFmt>
      <c:pivotFmt>
        <c:idx val="6"/>
        <c:marker>
          <c:symbol val="none"/>
        </c:marker>
      </c:pivotFmt>
      <c:pivotFmt>
        <c:idx val="7"/>
        <c:marker>
          <c:symbol val="none"/>
        </c:marker>
      </c:pivotFmt>
      <c:pivotFmt>
        <c:idx val="8"/>
        <c:marker>
          <c:symbol val="none"/>
        </c:marker>
      </c:pivotFmt>
      <c:pivotFmt>
        <c:idx val="9"/>
        <c:marker>
          <c:symbol val="none"/>
        </c:marker>
      </c:pivotFmt>
      <c:pivotFmt>
        <c:idx val="10"/>
        <c:marker>
          <c:symbol val="none"/>
        </c:marker>
      </c:pivotFmt>
      <c:pivotFmt>
        <c:idx val="11"/>
        <c:marker>
          <c:symbol val="none"/>
        </c:marker>
      </c:pivotFmt>
      <c:pivotFmt>
        <c:idx val="12"/>
        <c:marker>
          <c:symbol val="none"/>
        </c:marker>
      </c:pivotFmt>
      <c:pivotFmt>
        <c:idx val="13"/>
        <c:marker>
          <c:symbol val="none"/>
        </c:marker>
      </c:pivotFmt>
      <c:pivotFmt>
        <c:idx val="14"/>
        <c:marker>
          <c:symbol val="none"/>
        </c:marker>
      </c:pivotFmt>
      <c:pivotFmt>
        <c:idx val="15"/>
        <c:marker>
          <c:symbol val="none"/>
        </c:marker>
      </c:pivotFmt>
      <c:pivotFmt>
        <c:idx val="16"/>
        <c:marker>
          <c:symbol val="none"/>
        </c:marker>
      </c:pivotFmt>
      <c:pivotFmt>
        <c:idx val="17"/>
        <c:marker>
          <c:symbol val="none"/>
        </c:marker>
      </c:pivotFmt>
      <c:pivotFmt>
        <c:idx val="18"/>
        <c:marker>
          <c:symbol val="none"/>
        </c:marker>
      </c:pivotFmt>
      <c:pivotFmt>
        <c:idx val="19"/>
        <c:marker>
          <c:symbol val="none"/>
        </c:marker>
      </c:pivotFmt>
      <c:pivotFmt>
        <c:idx val="20"/>
        <c:marker>
          <c:symbol val="none"/>
        </c:marker>
      </c:pivotFmt>
      <c:pivotFmt>
        <c:idx val="21"/>
        <c:marker>
          <c:symbol val="none"/>
        </c:marker>
      </c:pivotFmt>
    </c:pivotFmts>
    <c:plotArea>
      <c:layout>
        <c:manualLayout>
          <c:layoutTarget val="inner"/>
          <c:xMode val="edge"/>
          <c:yMode val="edge"/>
          <c:x val="0.14817235345581803"/>
          <c:y val="0.17465710576489321"/>
          <c:w val="0.79898217410323702"/>
          <c:h val="0.58175588784803567"/>
        </c:manualLayout>
      </c:layout>
      <c:barChart>
        <c:barDir val="col"/>
        <c:grouping val="clustered"/>
        <c:varyColors val="0"/>
        <c:ser>
          <c:idx val="0"/>
          <c:order val="0"/>
          <c:tx>
            <c:strRef>
              <c:f>'C:\Documents and Settings\FRANKYK\Application Data\Microsoft\Excel\[Data Long duration claims May 2011.xlsx]Nature'!$C$87</c:f>
              <c:strCache>
                <c:ptCount val="1"/>
                <c:pt idx="0">
                  <c:v>2009/10</c:v>
                </c:pt>
              </c:strCache>
            </c:strRef>
          </c:tx>
          <c:spPr>
            <a:solidFill>
              <a:schemeClr val="accent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[1]Nature!$B$88:$B$91</c:f>
              <c:strCache>
                <c:ptCount val="4"/>
                <c:pt idx="0">
                  <c:v>Diseases</c:v>
                </c:pt>
                <c:pt idx="1">
                  <c:v>Mental disorders</c:v>
                </c:pt>
                <c:pt idx="2">
                  <c:v>Sprains and strains</c:v>
                </c:pt>
                <c:pt idx="3">
                  <c:v>Other injuries</c:v>
                </c:pt>
              </c:strCache>
            </c:strRef>
          </c:cat>
          <c:val>
            <c:numRef>
              <c:f>[1]Nature!$C$88:$C$91</c:f>
              <c:numCache>
                <c:formatCode>General</c:formatCode>
                <c:ptCount val="4"/>
                <c:pt idx="0">
                  <c:v>311</c:v>
                </c:pt>
                <c:pt idx="1">
                  <c:v>182</c:v>
                </c:pt>
                <c:pt idx="2">
                  <c:v>2369</c:v>
                </c:pt>
                <c:pt idx="3">
                  <c:v>1087</c:v>
                </c:pt>
              </c:numCache>
            </c:numRef>
          </c:val>
        </c:ser>
        <c:ser>
          <c:idx val="1"/>
          <c:order val="1"/>
          <c:tx>
            <c:strRef>
              <c:f>'C:\Documents and Settings\FRANKYK\Application Data\Microsoft\Excel\[Data Long duration claims May 2011.xlsx]Nature'!$D$87</c:f>
              <c:strCache>
                <c:ptCount val="1"/>
                <c:pt idx="0">
                  <c:v>2010/11</c:v>
                </c:pt>
              </c:strCache>
            </c:strRef>
          </c:tx>
          <c:spPr>
            <a:solidFill>
              <a:schemeClr val="accent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[1]Nature!$B$88:$B$91</c:f>
              <c:strCache>
                <c:ptCount val="4"/>
                <c:pt idx="0">
                  <c:v>Diseases</c:v>
                </c:pt>
                <c:pt idx="1">
                  <c:v>Mental disorders</c:v>
                </c:pt>
                <c:pt idx="2">
                  <c:v>Sprains and strains</c:v>
                </c:pt>
                <c:pt idx="3">
                  <c:v>Other injuries</c:v>
                </c:pt>
              </c:strCache>
            </c:strRef>
          </c:cat>
          <c:val>
            <c:numRef>
              <c:f>[1]Nature!$D$88:$D$91</c:f>
              <c:numCache>
                <c:formatCode>General</c:formatCode>
                <c:ptCount val="4"/>
                <c:pt idx="0">
                  <c:v>361</c:v>
                </c:pt>
                <c:pt idx="1">
                  <c:v>217</c:v>
                </c:pt>
                <c:pt idx="2">
                  <c:v>2793</c:v>
                </c:pt>
                <c:pt idx="3">
                  <c:v>1192</c:v>
                </c:pt>
              </c:numCache>
            </c:numRef>
          </c:val>
        </c:ser>
        <c:ser>
          <c:idx val="2"/>
          <c:order val="2"/>
          <c:tx>
            <c:strRef>
              <c:f>'C:\Documents and Settings\FRANKYK\Application Data\Microsoft\Excel\[Data Long duration claims May 2011.xlsx]Nature'!$E$87</c:f>
              <c:strCache>
                <c:ptCount val="1"/>
                <c:pt idx="0">
                  <c:v>2011/12</c:v>
                </c:pt>
              </c:strCache>
            </c:strRef>
          </c:tx>
          <c:spPr>
            <a:solidFill>
              <a:schemeClr val="accent3"/>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[1]Nature!$B$88:$B$91</c:f>
              <c:strCache>
                <c:ptCount val="4"/>
                <c:pt idx="0">
                  <c:v>Diseases</c:v>
                </c:pt>
                <c:pt idx="1">
                  <c:v>Mental disorders</c:v>
                </c:pt>
                <c:pt idx="2">
                  <c:v>Sprains and strains</c:v>
                </c:pt>
                <c:pt idx="3">
                  <c:v>Other injuries</c:v>
                </c:pt>
              </c:strCache>
            </c:strRef>
          </c:cat>
          <c:val>
            <c:numRef>
              <c:f>[1]Nature!$E$88:$E$91</c:f>
              <c:numCache>
                <c:formatCode>General</c:formatCode>
                <c:ptCount val="4"/>
                <c:pt idx="0">
                  <c:v>353</c:v>
                </c:pt>
                <c:pt idx="1">
                  <c:v>275</c:v>
                </c:pt>
                <c:pt idx="2">
                  <c:v>3243</c:v>
                </c:pt>
                <c:pt idx="3">
                  <c:v>1477</c:v>
                </c:pt>
              </c:numCache>
            </c:numRef>
          </c:val>
        </c:ser>
        <c:dLbls>
          <c:showLegendKey val="0"/>
          <c:showVal val="0"/>
          <c:showCatName val="0"/>
          <c:showSerName val="0"/>
          <c:showPercent val="0"/>
          <c:showBubbleSize val="0"/>
        </c:dLbls>
        <c:gapWidth val="150"/>
        <c:axId val="125590528"/>
        <c:axId val="125596800"/>
      </c:barChart>
      <c:catAx>
        <c:axId val="125590528"/>
        <c:scaling>
          <c:orientation val="minMax"/>
        </c:scaling>
        <c:delete val="0"/>
        <c:axPos val="b"/>
        <c:title>
          <c:tx>
            <c:rich>
              <a:bodyPr rot="0" spcFirstLastPara="1" vertOverflow="ellipsis" vert="horz" wrap="square" anchor="ctr" anchorCtr="1"/>
              <a:lstStyle/>
              <a:p>
                <a:pPr>
                  <a:defRPr sz="1400" b="1" i="0" u="none" strike="noStrike" kern="1200" baseline="0">
                    <a:solidFill>
                      <a:schemeClr val="tx1"/>
                    </a:solidFill>
                    <a:latin typeface="Arial" pitchFamily="34" charset="0"/>
                    <a:ea typeface="+mn-ea"/>
                    <a:cs typeface="Arial" pitchFamily="34" charset="0"/>
                  </a:defRPr>
                </a:pPr>
                <a:r>
                  <a:rPr lang="en-AU"/>
                  <a:t>Nature of injury/disease</a:t>
                </a:r>
              </a:p>
            </c:rich>
          </c:tx>
          <c:layout>
            <c:manualLayout>
              <c:xMode val="edge"/>
              <c:yMode val="edge"/>
              <c:x val="0.4172550306211722"/>
              <c:y val="0.87235958908171651"/>
            </c:manualLayout>
          </c:layout>
          <c:overlay val="0"/>
          <c:spPr>
            <a:noFill/>
            <a:ln>
              <a:noFill/>
            </a:ln>
            <a:effectLst/>
          </c:spPr>
        </c:title>
        <c:numFmt formatCode="General" sourceLinked="1"/>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400" b="1" i="0" u="none" strike="noStrike" kern="1200" baseline="0">
                <a:solidFill>
                  <a:schemeClr val="tx1"/>
                </a:solidFill>
                <a:latin typeface="Arial" pitchFamily="34" charset="0"/>
                <a:ea typeface="+mn-ea"/>
                <a:cs typeface="Arial" pitchFamily="34" charset="0"/>
              </a:defRPr>
            </a:pPr>
            <a:endParaRPr lang="en-US"/>
          </a:p>
        </c:txPr>
        <c:crossAx val="125596800"/>
        <c:crosses val="autoZero"/>
        <c:auto val="1"/>
        <c:lblAlgn val="ctr"/>
        <c:lblOffset val="100"/>
        <c:noMultiLvlLbl val="0"/>
      </c:catAx>
      <c:valAx>
        <c:axId val="125596800"/>
        <c:scaling>
          <c:orientation val="minMax"/>
          <c:max val="3500"/>
        </c:scaling>
        <c:delete val="0"/>
        <c:axPos val="l"/>
        <c:majorGridlines>
          <c:spPr>
            <a:ln w="9525" cap="flat" cmpd="sng" algn="ctr">
              <a:solidFill>
                <a:schemeClr val="bg1">
                  <a:lumMod val="95000"/>
                </a:schemeClr>
              </a:solidFill>
              <a:prstDash val="solid"/>
              <a:round/>
            </a:ln>
            <a:effectLst/>
          </c:spPr>
        </c:majorGridlines>
        <c:title>
          <c:tx>
            <c:rich>
              <a:bodyPr rot="-5400000" spcFirstLastPara="1" vertOverflow="ellipsis" vert="horz" wrap="square" anchor="ctr" anchorCtr="1"/>
              <a:lstStyle/>
              <a:p>
                <a:pPr>
                  <a:defRPr sz="1400" b="1" i="0" u="none" strike="noStrike" kern="1200" baseline="0">
                    <a:solidFill>
                      <a:schemeClr val="tx1"/>
                    </a:solidFill>
                    <a:latin typeface="Arial" pitchFamily="34" charset="0"/>
                    <a:ea typeface="+mn-ea"/>
                    <a:cs typeface="Arial" pitchFamily="34" charset="0"/>
                  </a:defRPr>
                </a:pPr>
                <a:r>
                  <a:rPr lang="en-AU"/>
                  <a:t>Number of long duration claims</a:t>
                </a:r>
              </a:p>
            </c:rich>
          </c:tx>
          <c:layout>
            <c:manualLayout>
              <c:xMode val="edge"/>
              <c:yMode val="edge"/>
              <c:x val="3.4857720909886265E-2"/>
              <c:y val="0.19156545418300933"/>
            </c:manualLayout>
          </c:layout>
          <c:overlay val="0"/>
          <c:spPr>
            <a:noFill/>
            <a:ln>
              <a:noFill/>
            </a:ln>
            <a:effectLst/>
          </c:spPr>
        </c:title>
        <c:numFmt formatCode="#,##0" sourceLinked="0"/>
        <c:majorTickMark val="out"/>
        <c:minorTickMark val="none"/>
        <c:tickLblPos val="nextTo"/>
        <c:spPr>
          <a:noFill/>
          <a:ln w="9525" cap="flat" cmpd="sng" algn="ctr">
            <a:noFill/>
            <a:prstDash val="solid"/>
            <a:round/>
          </a:ln>
          <a:effectLst/>
        </c:spPr>
        <c:txPr>
          <a:bodyPr rot="-60000000" spcFirstLastPara="1" vertOverflow="ellipsis" vert="horz" wrap="square" anchor="ctr" anchorCtr="1"/>
          <a:lstStyle/>
          <a:p>
            <a:pPr>
              <a:defRPr sz="1400" b="1" i="0" u="none" strike="noStrike" kern="1200" baseline="0">
                <a:solidFill>
                  <a:schemeClr val="tx1"/>
                </a:solidFill>
                <a:latin typeface="Arial" pitchFamily="34" charset="0"/>
                <a:ea typeface="+mn-ea"/>
                <a:cs typeface="Arial" pitchFamily="34" charset="0"/>
              </a:defRPr>
            </a:pPr>
            <a:endParaRPr lang="en-US"/>
          </a:p>
        </c:txPr>
        <c:crossAx val="125590528"/>
        <c:crosses val="autoZero"/>
        <c:crossBetween val="between"/>
      </c:valAx>
      <c:spPr>
        <a:noFill/>
        <a:ln>
          <a:noFill/>
        </a:ln>
        <a:effectLst/>
      </c:spPr>
    </c:plotArea>
    <c:legend>
      <c:legendPos val="t"/>
      <c:layout>
        <c:manualLayout>
          <c:xMode val="edge"/>
          <c:yMode val="edge"/>
          <c:x val="0.28972265966754163"/>
          <c:y val="2.7243481212032166E-2"/>
          <c:w val="0.4700803805774279"/>
          <c:h val="9.2638198382198958E-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Arial" pitchFamily="34" charset="0"/>
              <a:ea typeface="+mn-ea"/>
              <a:cs typeface="Arial" pitchFamily="34" charset="0"/>
            </a:defRPr>
          </a:pPr>
          <a:endParaRPr lang="en-US"/>
        </a:p>
      </c:txPr>
    </c:legend>
    <c:plotVisOnly val="1"/>
    <c:dispBlanksAs val="gap"/>
    <c:showDLblsOverMax val="0"/>
  </c:chart>
  <c:spPr>
    <a:noFill/>
    <a:ln w="9525" cap="flat" cmpd="sng" algn="ctr">
      <a:noFill/>
      <a:prstDash val="solid"/>
    </a:ln>
    <a:effectLst/>
  </c:spPr>
  <c:txPr>
    <a:bodyPr/>
    <a:lstStyle/>
    <a:p>
      <a:pPr>
        <a:defRPr sz="1400" b="1">
          <a:latin typeface="Arial" pitchFamily="34" charset="0"/>
          <a:cs typeface="Arial" pitchFamily="34" charset="0"/>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AU"/>
  <c:roundedCorners val="0"/>
  <mc:AlternateContent xmlns:mc="http://schemas.openxmlformats.org/markup-compatibility/2006">
    <mc:Choice xmlns:c14="http://schemas.microsoft.com/office/drawing/2007/8/2/chart" Requires="c14">
      <c14:style val="132"/>
    </mc:Choice>
    <mc:Fallback>
      <c:style val="32"/>
    </mc:Fallback>
  </mc:AlternateContent>
  <c:chart>
    <c:autoTitleDeleted val="1"/>
    <c:plotArea>
      <c:layout>
        <c:manualLayout>
          <c:layoutTarget val="inner"/>
          <c:xMode val="edge"/>
          <c:yMode val="edge"/>
          <c:x val="0.2726330396093205"/>
          <c:y val="5.0925925925925923E-2"/>
          <c:w val="0.72736696039067938"/>
          <c:h val="0.71295515873015869"/>
        </c:manualLayout>
      </c:layout>
      <c:barChart>
        <c:barDir val="col"/>
        <c:grouping val="clustered"/>
        <c:varyColors val="0"/>
        <c:ser>
          <c:idx val="3"/>
          <c:order val="0"/>
          <c:tx>
            <c:strRef>
              <c:f>'[Chart in Microsoft Office PowerPoint]Age data'!$E$7</c:f>
              <c:strCache>
                <c:ptCount val="1"/>
                <c:pt idx="0">
                  <c:v>2011/12</c:v>
                </c:pt>
              </c:strCache>
            </c:strRef>
          </c:tx>
          <c:spPr>
            <a:solidFill>
              <a:schemeClr val="accent3">
                <a:lumMod val="60000"/>
                <a:lumOff val="40000"/>
              </a:schemeClr>
            </a:solidFill>
          </c:spPr>
          <c:invertIfNegative val="0"/>
          <c:cat>
            <c:strRef>
              <c:f>'[Chart in Microsoft Office PowerPoint]Age data'!$A$8:$A$16</c:f>
              <c:strCache>
                <c:ptCount val="9"/>
                <c:pt idx="0">
                  <c:v>15-19</c:v>
                </c:pt>
                <c:pt idx="1">
                  <c:v>20-24</c:v>
                </c:pt>
                <c:pt idx="2">
                  <c:v>25-34</c:v>
                </c:pt>
                <c:pt idx="3">
                  <c:v>35-44</c:v>
                </c:pt>
                <c:pt idx="4">
                  <c:v>45-54</c:v>
                </c:pt>
                <c:pt idx="5">
                  <c:v>55-59</c:v>
                </c:pt>
                <c:pt idx="6">
                  <c:v>60-64</c:v>
                </c:pt>
                <c:pt idx="7">
                  <c:v>65+</c:v>
                </c:pt>
                <c:pt idx="8">
                  <c:v>Unknown</c:v>
                </c:pt>
              </c:strCache>
            </c:strRef>
          </c:cat>
          <c:val>
            <c:numRef>
              <c:f>'[Chart in Microsoft Office PowerPoint]Age data'!$E$27:$E$34</c:f>
              <c:numCache>
                <c:formatCode>_-* #,##0.0_-;\-* #,##0.0_-;_-* "-"??_-;_-@_-</c:formatCode>
                <c:ptCount val="8"/>
                <c:pt idx="0">
                  <c:v>11.447156230701275</c:v>
                </c:pt>
                <c:pt idx="1">
                  <c:v>8.8076251067958218</c:v>
                </c:pt>
                <c:pt idx="2">
                  <c:v>7.7525341259235852</c:v>
                </c:pt>
                <c:pt idx="3">
                  <c:v>9.1627668452001725</c:v>
                </c:pt>
                <c:pt idx="4">
                  <c:v>9.9339272962318788</c:v>
                </c:pt>
                <c:pt idx="5">
                  <c:v>10.043697880355504</c:v>
                </c:pt>
                <c:pt idx="6">
                  <c:v>11.741715818949329</c:v>
                </c:pt>
                <c:pt idx="7">
                  <c:v>8.7998045799495159</c:v>
                </c:pt>
              </c:numCache>
            </c:numRef>
          </c:val>
        </c:ser>
        <c:dLbls>
          <c:showLegendKey val="0"/>
          <c:showVal val="0"/>
          <c:showCatName val="0"/>
          <c:showSerName val="0"/>
          <c:showPercent val="0"/>
          <c:showBubbleSize val="0"/>
        </c:dLbls>
        <c:gapWidth val="150"/>
        <c:axId val="125681024"/>
        <c:axId val="160720384"/>
      </c:barChart>
      <c:catAx>
        <c:axId val="125681024"/>
        <c:scaling>
          <c:orientation val="minMax"/>
        </c:scaling>
        <c:delete val="0"/>
        <c:axPos val="b"/>
        <c:title>
          <c:tx>
            <c:rich>
              <a:bodyPr/>
              <a:lstStyle/>
              <a:p>
                <a:pPr>
                  <a:defRPr/>
                </a:pPr>
                <a:r>
                  <a:rPr lang="en-AU"/>
                  <a:t>Age group</a:t>
                </a:r>
              </a:p>
            </c:rich>
          </c:tx>
          <c:layout>
            <c:manualLayout>
              <c:xMode val="edge"/>
              <c:yMode val="edge"/>
              <c:x val="0.57494865858517041"/>
              <c:y val="0.86854605263157914"/>
            </c:manualLayout>
          </c:layout>
          <c:overlay val="0"/>
        </c:title>
        <c:numFmt formatCode="General" sourceLinked="0"/>
        <c:majorTickMark val="out"/>
        <c:minorTickMark val="none"/>
        <c:tickLblPos val="nextTo"/>
        <c:crossAx val="160720384"/>
        <c:crosses val="autoZero"/>
        <c:auto val="1"/>
        <c:lblAlgn val="ctr"/>
        <c:lblOffset val="100"/>
        <c:noMultiLvlLbl val="0"/>
      </c:catAx>
      <c:valAx>
        <c:axId val="160720384"/>
        <c:scaling>
          <c:orientation val="minMax"/>
        </c:scaling>
        <c:delete val="0"/>
        <c:axPos val="l"/>
        <c:majorGridlines>
          <c:spPr>
            <a:ln>
              <a:solidFill>
                <a:schemeClr val="bg1">
                  <a:lumMod val="85000"/>
                </a:schemeClr>
              </a:solidFill>
            </a:ln>
          </c:spPr>
        </c:majorGridlines>
        <c:title>
          <c:tx>
            <c:rich>
              <a:bodyPr rot="0" vert="horz"/>
              <a:lstStyle/>
              <a:p>
                <a:pPr>
                  <a:defRPr/>
                </a:pPr>
                <a:r>
                  <a:rPr lang="en-AU"/>
                  <a:t>Frequency rates – long duration claims</a:t>
                </a:r>
              </a:p>
            </c:rich>
          </c:tx>
          <c:layout>
            <c:manualLayout>
              <c:xMode val="edge"/>
              <c:yMode val="edge"/>
              <c:x val="3.367054202829763E-4"/>
              <c:y val="0.33147478070175451"/>
            </c:manualLayout>
          </c:layout>
          <c:overlay val="0"/>
        </c:title>
        <c:numFmt formatCode="#,##0" sourceLinked="0"/>
        <c:majorTickMark val="out"/>
        <c:minorTickMark val="none"/>
        <c:tickLblPos val="nextTo"/>
        <c:crossAx val="125681024"/>
        <c:crosses val="autoZero"/>
        <c:crossBetween val="between"/>
      </c:valAx>
    </c:plotArea>
    <c:plotVisOnly val="1"/>
    <c:dispBlanksAs val="gap"/>
    <c:showDLblsOverMax val="0"/>
  </c:chart>
  <c:txPr>
    <a:bodyPr/>
    <a:lstStyle/>
    <a:p>
      <a:pPr>
        <a:defRPr sz="1400" b="1">
          <a:latin typeface="Arial" pitchFamily="34" charset="0"/>
          <a:cs typeface="Arial" pitchFamily="34" charset="0"/>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AU"/>
  <c:roundedCorners val="0"/>
  <mc:AlternateContent xmlns:mc="http://schemas.openxmlformats.org/markup-compatibility/2006">
    <mc:Choice xmlns:c14="http://schemas.microsoft.com/office/drawing/2007/8/2/chart" Requires="c14">
      <c14:style val="130"/>
    </mc:Choice>
    <mc:Fallback>
      <c:style val="30"/>
    </mc:Fallback>
  </mc:AlternateContent>
  <c:chart>
    <c:autoTitleDeleted val="1"/>
    <c:pivotFmts>
      <c:pivotFmt>
        <c:idx val="0"/>
        <c:marker>
          <c:symbol val="none"/>
        </c:marker>
      </c:pivotFmt>
      <c:pivotFmt>
        <c:idx val="1"/>
        <c:marker>
          <c:symbol val="none"/>
        </c:marker>
      </c:pivotFmt>
      <c:pivotFmt>
        <c:idx val="2"/>
        <c:marker>
          <c:symbol val="none"/>
        </c:marker>
      </c:pivotFmt>
      <c:pivotFmt>
        <c:idx val="3"/>
        <c:marker>
          <c:symbol val="none"/>
        </c:marker>
      </c:pivotFmt>
      <c:pivotFmt>
        <c:idx val="4"/>
        <c:spPr>
          <a:solidFill>
            <a:srgbClr val="FFC000">
              <a:alpha val="84000"/>
            </a:srgbClr>
          </a:solidFill>
        </c:spPr>
        <c:marker>
          <c:symbol val="none"/>
        </c:marker>
      </c:pivotFmt>
      <c:pivotFmt>
        <c:idx val="5"/>
        <c:marker>
          <c:symbol val="none"/>
        </c:marker>
      </c:pivotFmt>
      <c:pivotFmt>
        <c:idx val="6"/>
        <c:marker>
          <c:symbol val="none"/>
        </c:marker>
      </c:pivotFmt>
      <c:pivotFmt>
        <c:idx val="7"/>
        <c:marker>
          <c:symbol val="none"/>
        </c:marker>
      </c:pivotFmt>
      <c:pivotFmt>
        <c:idx val="8"/>
        <c:marker>
          <c:symbol val="none"/>
        </c:marker>
      </c:pivotFmt>
      <c:pivotFmt>
        <c:idx val="9"/>
        <c:spPr>
          <a:solidFill>
            <a:srgbClr val="FFC000">
              <a:alpha val="84000"/>
            </a:srgbClr>
          </a:solidFill>
        </c:spPr>
        <c:marker>
          <c:symbol val="none"/>
        </c:marker>
      </c:pivotFmt>
    </c:pivotFmts>
    <c:plotArea>
      <c:layout>
        <c:manualLayout>
          <c:layoutTarget val="inner"/>
          <c:xMode val="edge"/>
          <c:yMode val="edge"/>
          <c:x val="0.31673485630599518"/>
          <c:y val="7.183809523809527E-2"/>
          <c:w val="0.68326514369400482"/>
          <c:h val="0.67836230158730149"/>
        </c:manualLayout>
      </c:layout>
      <c:barChart>
        <c:barDir val="col"/>
        <c:grouping val="clustered"/>
        <c:varyColors val="0"/>
        <c:ser>
          <c:idx val="4"/>
          <c:order val="0"/>
          <c:tx>
            <c:v>2011/12</c:v>
          </c:tx>
          <c:spPr>
            <a:solidFill>
              <a:schemeClr val="accent4">
                <a:lumMod val="75000"/>
              </a:schemeClr>
            </a:solidFill>
          </c:spPr>
          <c:invertIfNegative val="0"/>
          <c:cat>
            <c:strLit>
              <c:ptCount val="8"/>
              <c:pt idx="0">
                <c:v>15-19</c:v>
              </c:pt>
              <c:pt idx="1">
                <c:v>20-24</c:v>
              </c:pt>
              <c:pt idx="2">
                <c:v>25-34</c:v>
              </c:pt>
              <c:pt idx="3">
                <c:v>35-44</c:v>
              </c:pt>
              <c:pt idx="4">
                <c:v>45-54</c:v>
              </c:pt>
              <c:pt idx="5">
                <c:v>55-59</c:v>
              </c:pt>
              <c:pt idx="6">
                <c:v>60-64</c:v>
              </c:pt>
              <c:pt idx="7">
                <c:v>65+</c:v>
              </c:pt>
            </c:strLit>
          </c:cat>
          <c:val>
            <c:numLit>
              <c:formatCode>General</c:formatCode>
              <c:ptCount val="8"/>
              <c:pt idx="0">
                <c:v>110</c:v>
              </c:pt>
              <c:pt idx="1">
                <c:v>352</c:v>
              </c:pt>
              <c:pt idx="2">
                <c:v>903</c:v>
              </c:pt>
              <c:pt idx="3">
                <c:v>1297</c:v>
              </c:pt>
              <c:pt idx="4">
                <c:v>1536</c:v>
              </c:pt>
              <c:pt idx="5">
                <c:v>621</c:v>
              </c:pt>
              <c:pt idx="6">
                <c:v>398</c:v>
              </c:pt>
              <c:pt idx="7">
                <c:v>131</c:v>
              </c:pt>
            </c:numLit>
          </c:val>
        </c:ser>
        <c:dLbls>
          <c:showLegendKey val="0"/>
          <c:showVal val="0"/>
          <c:showCatName val="0"/>
          <c:showSerName val="0"/>
          <c:showPercent val="0"/>
          <c:showBubbleSize val="0"/>
        </c:dLbls>
        <c:gapWidth val="150"/>
        <c:axId val="160745344"/>
        <c:axId val="160755712"/>
      </c:barChart>
      <c:catAx>
        <c:axId val="160745344"/>
        <c:scaling>
          <c:orientation val="minMax"/>
        </c:scaling>
        <c:delete val="0"/>
        <c:axPos val="b"/>
        <c:title>
          <c:tx>
            <c:rich>
              <a:bodyPr/>
              <a:lstStyle/>
              <a:p>
                <a:pPr>
                  <a:defRPr/>
                </a:pPr>
                <a:r>
                  <a:rPr lang="en-AU"/>
                  <a:t>Age group</a:t>
                </a:r>
              </a:p>
            </c:rich>
          </c:tx>
          <c:layout>
            <c:manualLayout>
              <c:xMode val="edge"/>
              <c:yMode val="edge"/>
              <c:x val="0.58595532378298731"/>
              <c:y val="0.86660745614035095"/>
            </c:manualLayout>
          </c:layout>
          <c:overlay val="0"/>
        </c:title>
        <c:numFmt formatCode="General" sourceLinked="0"/>
        <c:majorTickMark val="out"/>
        <c:minorTickMark val="none"/>
        <c:tickLblPos val="nextTo"/>
        <c:crossAx val="160755712"/>
        <c:crosses val="autoZero"/>
        <c:auto val="1"/>
        <c:lblAlgn val="ctr"/>
        <c:lblOffset val="100"/>
        <c:noMultiLvlLbl val="0"/>
      </c:catAx>
      <c:valAx>
        <c:axId val="160755712"/>
        <c:scaling>
          <c:orientation val="minMax"/>
          <c:max val="1800"/>
          <c:min val="0"/>
        </c:scaling>
        <c:delete val="0"/>
        <c:axPos val="l"/>
        <c:majorGridlines>
          <c:spPr>
            <a:ln>
              <a:solidFill>
                <a:prstClr val="white">
                  <a:lumMod val="85000"/>
                </a:prstClr>
              </a:solidFill>
            </a:ln>
          </c:spPr>
        </c:majorGridlines>
        <c:title>
          <c:tx>
            <c:rich>
              <a:bodyPr rot="0" vert="horz"/>
              <a:lstStyle/>
              <a:p>
                <a:pPr>
                  <a:defRPr/>
                </a:pPr>
                <a:r>
                  <a:rPr lang="en-AU"/>
                  <a:t>Number of long duration claims</a:t>
                </a:r>
              </a:p>
            </c:rich>
          </c:tx>
          <c:layout>
            <c:manualLayout>
              <c:xMode val="edge"/>
              <c:yMode val="edge"/>
              <c:x val="4.4221455651723009E-2"/>
              <c:y val="0.27483406432748542"/>
            </c:manualLayout>
          </c:layout>
          <c:overlay val="0"/>
        </c:title>
        <c:numFmt formatCode="#,##0" sourceLinked="0"/>
        <c:majorTickMark val="out"/>
        <c:minorTickMark val="none"/>
        <c:tickLblPos val="nextTo"/>
        <c:crossAx val="160745344"/>
        <c:crosses val="autoZero"/>
        <c:crossBetween val="between"/>
        <c:majorUnit val="300"/>
      </c:valAx>
    </c:plotArea>
    <c:plotVisOnly val="1"/>
    <c:dispBlanksAs val="gap"/>
    <c:showDLblsOverMax val="0"/>
  </c:chart>
  <c:txPr>
    <a:bodyPr/>
    <a:lstStyle/>
    <a:p>
      <a:pPr>
        <a:defRPr sz="1400" b="1">
          <a:latin typeface="Arial" pitchFamily="34" charset="0"/>
          <a:cs typeface="Arial" pitchFamily="34" charset="0"/>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AU"/>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0"/>
    <c:pivotFmts>
      <c:pivotFmt>
        <c:idx val="0"/>
        <c:marker>
          <c:symbol val="none"/>
        </c:marker>
      </c:pivotFmt>
      <c:pivotFmt>
        <c:idx val="1"/>
        <c:marker>
          <c:symbol val="none"/>
        </c:marker>
      </c:pivotFmt>
      <c:pivotFmt>
        <c:idx val="2"/>
        <c:marker>
          <c:symbol val="none"/>
        </c:marker>
      </c:pivotFmt>
      <c:pivotFmt>
        <c:idx val="3"/>
        <c:marker>
          <c:symbol val="none"/>
        </c:marker>
      </c:pivotFmt>
      <c:pivotFmt>
        <c:idx val="4"/>
        <c:marker>
          <c:symbol val="none"/>
        </c:marker>
      </c:pivotFmt>
      <c:pivotFmt>
        <c:idx val="5"/>
        <c:marker>
          <c:symbol val="none"/>
        </c:marker>
      </c:pivotFmt>
      <c:pivotFmt>
        <c:idx val="6"/>
        <c:marker>
          <c:symbol val="none"/>
        </c:marker>
      </c:pivotFmt>
      <c:pivotFmt>
        <c:idx val="7"/>
        <c:marker>
          <c:symbol val="none"/>
        </c:marker>
      </c:pivotFmt>
      <c:pivotFmt>
        <c:idx val="8"/>
        <c:marker>
          <c:symbol val="none"/>
        </c:marker>
      </c:pivotFmt>
      <c:pivotFmt>
        <c:idx val="9"/>
        <c:marker>
          <c:symbol val="none"/>
        </c:marker>
      </c:pivotFmt>
      <c:pivotFmt>
        <c:idx val="10"/>
        <c:marker>
          <c:symbol val="none"/>
        </c:marker>
      </c:pivotFmt>
      <c:pivotFmt>
        <c:idx val="11"/>
        <c:marker>
          <c:symbol val="none"/>
        </c:marker>
      </c:pivotFmt>
      <c:pivotFmt>
        <c:idx val="12"/>
        <c:marker>
          <c:symbol val="none"/>
        </c:marker>
      </c:pivotFmt>
      <c:pivotFmt>
        <c:idx val="13"/>
        <c:marker>
          <c:symbol val="none"/>
        </c:marker>
      </c:pivotFmt>
      <c:pivotFmt>
        <c:idx val="14"/>
        <c:marker>
          <c:symbol val="none"/>
        </c:marker>
      </c:pivotFmt>
      <c:pivotFmt>
        <c:idx val="15"/>
        <c:marker>
          <c:symbol val="none"/>
        </c:marker>
      </c:pivotFmt>
    </c:pivotFmts>
    <c:plotArea>
      <c:layout>
        <c:manualLayout>
          <c:layoutTarget val="inner"/>
          <c:xMode val="edge"/>
          <c:yMode val="edge"/>
          <c:x val="0.17213337268248172"/>
          <c:y val="0.13199087329992842"/>
          <c:w val="0.82513772201919755"/>
          <c:h val="0.43224374913662106"/>
        </c:manualLayout>
      </c:layout>
      <c:barChart>
        <c:barDir val="col"/>
        <c:grouping val="clustered"/>
        <c:varyColors val="0"/>
        <c:ser>
          <c:idx val="0"/>
          <c:order val="0"/>
          <c:tx>
            <c:v>2009/10</c:v>
          </c:tx>
          <c:spPr>
            <a:solidFill>
              <a:schemeClr val="accent3">
                <a:shade val="6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c:spPr>
          <c:invertIfNegative val="0"/>
          <c:cat>
            <c:strLit>
              <c:ptCount val="19"/>
              <c:pt idx="0">
                <c:v>Accommodation and food services</c:v>
              </c:pt>
              <c:pt idx="1">
                <c:v>Administrative and support services</c:v>
              </c:pt>
              <c:pt idx="2">
                <c:v>Agriculture, forestry and fishing</c:v>
              </c:pt>
              <c:pt idx="3">
                <c:v>Arts and recreation services</c:v>
              </c:pt>
              <c:pt idx="4">
                <c:v>Construction</c:v>
              </c:pt>
              <c:pt idx="5">
                <c:v>Education and training</c:v>
              </c:pt>
              <c:pt idx="6">
                <c:v>Electricity, gas, water and waste services</c:v>
              </c:pt>
              <c:pt idx="7">
                <c:v>Financial and insurance services</c:v>
              </c:pt>
              <c:pt idx="8">
                <c:v>Health care and social assistance</c:v>
              </c:pt>
              <c:pt idx="9">
                <c:v>Information media and telecommunications</c:v>
              </c:pt>
              <c:pt idx="10">
                <c:v>Manufacturing</c:v>
              </c:pt>
              <c:pt idx="11">
                <c:v>Mining</c:v>
              </c:pt>
              <c:pt idx="12">
                <c:v>Other services</c:v>
              </c:pt>
              <c:pt idx="13">
                <c:v>Professional, scientific and technical services</c:v>
              </c:pt>
              <c:pt idx="14">
                <c:v>Public administration and safety</c:v>
              </c:pt>
              <c:pt idx="15">
                <c:v>Rental, hiring and real estate services</c:v>
              </c:pt>
              <c:pt idx="16">
                <c:v>Retail trade</c:v>
              </c:pt>
              <c:pt idx="17">
                <c:v>Transport, postal and warehousing</c:v>
              </c:pt>
              <c:pt idx="18">
                <c:v>Wholesale trade</c:v>
              </c:pt>
            </c:strLit>
          </c:cat>
          <c:val>
            <c:numLit>
              <c:formatCode>General</c:formatCode>
              <c:ptCount val="19"/>
              <c:pt idx="0">
                <c:v>154</c:v>
              </c:pt>
              <c:pt idx="1">
                <c:v>88</c:v>
              </c:pt>
              <c:pt idx="2">
                <c:v>144</c:v>
              </c:pt>
              <c:pt idx="3">
                <c:v>104</c:v>
              </c:pt>
              <c:pt idx="4">
                <c:v>524</c:v>
              </c:pt>
              <c:pt idx="5">
                <c:v>288</c:v>
              </c:pt>
              <c:pt idx="6">
                <c:v>44</c:v>
              </c:pt>
              <c:pt idx="7">
                <c:v>14</c:v>
              </c:pt>
              <c:pt idx="8">
                <c:v>643</c:v>
              </c:pt>
              <c:pt idx="9">
                <c:v>13</c:v>
              </c:pt>
              <c:pt idx="10">
                <c:v>475</c:v>
              </c:pt>
              <c:pt idx="11">
                <c:v>328</c:v>
              </c:pt>
              <c:pt idx="12">
                <c:v>106</c:v>
              </c:pt>
              <c:pt idx="13">
                <c:v>64</c:v>
              </c:pt>
              <c:pt idx="14">
                <c:v>175</c:v>
              </c:pt>
              <c:pt idx="15">
                <c:v>45</c:v>
              </c:pt>
              <c:pt idx="16">
                <c:v>314</c:v>
              </c:pt>
              <c:pt idx="17">
                <c:v>298</c:v>
              </c:pt>
              <c:pt idx="18">
                <c:v>128</c:v>
              </c:pt>
            </c:numLit>
          </c:val>
        </c:ser>
        <c:ser>
          <c:idx val="1"/>
          <c:order val="1"/>
          <c:tx>
            <c:v>2010/11</c:v>
          </c:tx>
          <c:spPr>
            <a:solidFill>
              <a:schemeClr val="accent4">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c:spPr>
          <c:invertIfNegative val="0"/>
          <c:cat>
            <c:strLit>
              <c:ptCount val="19"/>
              <c:pt idx="0">
                <c:v>Accommodation and food services</c:v>
              </c:pt>
              <c:pt idx="1">
                <c:v>Administrative and support services</c:v>
              </c:pt>
              <c:pt idx="2">
                <c:v>Agriculture, forestry and fishing</c:v>
              </c:pt>
              <c:pt idx="3">
                <c:v>Arts and recreation services</c:v>
              </c:pt>
              <c:pt idx="4">
                <c:v>Construction</c:v>
              </c:pt>
              <c:pt idx="5">
                <c:v>Education and training</c:v>
              </c:pt>
              <c:pt idx="6">
                <c:v>Electricity, gas, water and waste services</c:v>
              </c:pt>
              <c:pt idx="7">
                <c:v>Financial and insurance services</c:v>
              </c:pt>
              <c:pt idx="8">
                <c:v>Health care and social assistance</c:v>
              </c:pt>
              <c:pt idx="9">
                <c:v>Information media and telecommunications</c:v>
              </c:pt>
              <c:pt idx="10">
                <c:v>Manufacturing</c:v>
              </c:pt>
              <c:pt idx="11">
                <c:v>Mining</c:v>
              </c:pt>
              <c:pt idx="12">
                <c:v>Other services</c:v>
              </c:pt>
              <c:pt idx="13">
                <c:v>Professional, scientific and technical services</c:v>
              </c:pt>
              <c:pt idx="14">
                <c:v>Public administration and safety</c:v>
              </c:pt>
              <c:pt idx="15">
                <c:v>Rental, hiring and real estate services</c:v>
              </c:pt>
              <c:pt idx="16">
                <c:v>Retail trade</c:v>
              </c:pt>
              <c:pt idx="17">
                <c:v>Transport, postal and warehousing</c:v>
              </c:pt>
              <c:pt idx="18">
                <c:v>Wholesale trade</c:v>
              </c:pt>
            </c:strLit>
          </c:cat>
          <c:val>
            <c:numLit>
              <c:formatCode>General</c:formatCode>
              <c:ptCount val="19"/>
              <c:pt idx="0">
                <c:v>161</c:v>
              </c:pt>
              <c:pt idx="1">
                <c:v>107</c:v>
              </c:pt>
              <c:pt idx="2">
                <c:v>159</c:v>
              </c:pt>
              <c:pt idx="3">
                <c:v>108</c:v>
              </c:pt>
              <c:pt idx="4">
                <c:v>679</c:v>
              </c:pt>
              <c:pt idx="5">
                <c:v>333</c:v>
              </c:pt>
              <c:pt idx="6">
                <c:v>49</c:v>
              </c:pt>
              <c:pt idx="7">
                <c:v>16</c:v>
              </c:pt>
              <c:pt idx="8">
                <c:v>734</c:v>
              </c:pt>
              <c:pt idx="9">
                <c:v>18</c:v>
              </c:pt>
              <c:pt idx="10">
                <c:v>549</c:v>
              </c:pt>
              <c:pt idx="11">
                <c:v>415</c:v>
              </c:pt>
              <c:pt idx="12">
                <c:v>111</c:v>
              </c:pt>
              <c:pt idx="13">
                <c:v>65</c:v>
              </c:pt>
              <c:pt idx="14">
                <c:v>206</c:v>
              </c:pt>
              <c:pt idx="15">
                <c:v>58</c:v>
              </c:pt>
              <c:pt idx="16">
                <c:v>343</c:v>
              </c:pt>
              <c:pt idx="17">
                <c:v>311</c:v>
              </c:pt>
              <c:pt idx="18">
                <c:v>141</c:v>
              </c:pt>
            </c:numLit>
          </c:val>
        </c:ser>
        <c:ser>
          <c:idx val="2"/>
          <c:order val="2"/>
          <c:tx>
            <c:v>2011/12</c:v>
          </c:tx>
          <c:spPr>
            <a:solidFill>
              <a:schemeClr val="accent3">
                <a:tint val="6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c:spPr>
          <c:invertIfNegative val="0"/>
          <c:cat>
            <c:strLit>
              <c:ptCount val="19"/>
              <c:pt idx="0">
                <c:v>Accommodation and food services</c:v>
              </c:pt>
              <c:pt idx="1">
                <c:v>Administrative and support services</c:v>
              </c:pt>
              <c:pt idx="2">
                <c:v>Agriculture, forestry and fishing</c:v>
              </c:pt>
              <c:pt idx="3">
                <c:v>Arts and recreation services</c:v>
              </c:pt>
              <c:pt idx="4">
                <c:v>Construction</c:v>
              </c:pt>
              <c:pt idx="5">
                <c:v>Education and training</c:v>
              </c:pt>
              <c:pt idx="6">
                <c:v>Electricity, gas, water and waste services</c:v>
              </c:pt>
              <c:pt idx="7">
                <c:v>Financial and insurance services</c:v>
              </c:pt>
              <c:pt idx="8">
                <c:v>Health care and social assistance</c:v>
              </c:pt>
              <c:pt idx="9">
                <c:v>Information media and telecommunications</c:v>
              </c:pt>
              <c:pt idx="10">
                <c:v>Manufacturing</c:v>
              </c:pt>
              <c:pt idx="11">
                <c:v>Mining</c:v>
              </c:pt>
              <c:pt idx="12">
                <c:v>Other services</c:v>
              </c:pt>
              <c:pt idx="13">
                <c:v>Professional, scientific and technical services</c:v>
              </c:pt>
              <c:pt idx="14">
                <c:v>Public administration and safety</c:v>
              </c:pt>
              <c:pt idx="15">
                <c:v>Rental, hiring and real estate services</c:v>
              </c:pt>
              <c:pt idx="16">
                <c:v>Retail trade</c:v>
              </c:pt>
              <c:pt idx="17">
                <c:v>Transport, postal and warehousing</c:v>
              </c:pt>
              <c:pt idx="18">
                <c:v>Wholesale trade</c:v>
              </c:pt>
            </c:strLit>
          </c:cat>
          <c:val>
            <c:numLit>
              <c:formatCode>General</c:formatCode>
              <c:ptCount val="19"/>
              <c:pt idx="0">
                <c:v>227</c:v>
              </c:pt>
              <c:pt idx="1">
                <c:v>125</c:v>
              </c:pt>
              <c:pt idx="2">
                <c:v>187</c:v>
              </c:pt>
              <c:pt idx="3">
                <c:v>98</c:v>
              </c:pt>
              <c:pt idx="4">
                <c:v>793</c:v>
              </c:pt>
              <c:pt idx="5">
                <c:v>353</c:v>
              </c:pt>
              <c:pt idx="6">
                <c:v>61</c:v>
              </c:pt>
              <c:pt idx="7">
                <c:v>29</c:v>
              </c:pt>
              <c:pt idx="8">
                <c:v>774</c:v>
              </c:pt>
              <c:pt idx="9">
                <c:v>18</c:v>
              </c:pt>
              <c:pt idx="10">
                <c:v>628</c:v>
              </c:pt>
              <c:pt idx="11">
                <c:v>548</c:v>
              </c:pt>
              <c:pt idx="12">
                <c:v>137</c:v>
              </c:pt>
              <c:pt idx="13">
                <c:v>126</c:v>
              </c:pt>
              <c:pt idx="14">
                <c:v>207</c:v>
              </c:pt>
              <c:pt idx="15">
                <c:v>54</c:v>
              </c:pt>
              <c:pt idx="16">
                <c:v>331</c:v>
              </c:pt>
              <c:pt idx="17">
                <c:v>463</c:v>
              </c:pt>
              <c:pt idx="18">
                <c:v>189</c:v>
              </c:pt>
            </c:numLit>
          </c:val>
        </c:ser>
        <c:dLbls>
          <c:showLegendKey val="0"/>
          <c:showVal val="0"/>
          <c:showCatName val="0"/>
          <c:showSerName val="0"/>
          <c:showPercent val="0"/>
          <c:showBubbleSize val="0"/>
        </c:dLbls>
        <c:gapWidth val="150"/>
        <c:axId val="128892928"/>
        <c:axId val="128894464"/>
      </c:barChart>
      <c:catAx>
        <c:axId val="128892928"/>
        <c:scaling>
          <c:orientation val="minMax"/>
        </c:scaling>
        <c:delete val="0"/>
        <c:axPos val="b"/>
        <c:numFmt formatCode="General" sourceLinked="0"/>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5400000" spcFirstLastPara="1" vertOverflow="ellipsis" vert="horz" wrap="square" anchor="ctr" anchorCtr="1"/>
          <a:lstStyle/>
          <a:p>
            <a:pPr>
              <a:defRPr sz="1500" b="1" i="0" u="none" strike="noStrike" kern="1200" baseline="0">
                <a:solidFill>
                  <a:schemeClr val="tx1"/>
                </a:solidFill>
                <a:latin typeface="Arial" pitchFamily="34" charset="0"/>
                <a:ea typeface="+mn-ea"/>
                <a:cs typeface="Arial" pitchFamily="34" charset="0"/>
              </a:defRPr>
            </a:pPr>
            <a:endParaRPr lang="en-US"/>
          </a:p>
        </c:txPr>
        <c:crossAx val="128894464"/>
        <c:crosses val="autoZero"/>
        <c:auto val="1"/>
        <c:lblAlgn val="ctr"/>
        <c:lblOffset val="100"/>
        <c:noMultiLvlLbl val="0"/>
      </c:catAx>
      <c:valAx>
        <c:axId val="128894464"/>
        <c:scaling>
          <c:orientation val="minMax"/>
          <c:max val="800"/>
        </c:scaling>
        <c:delete val="0"/>
        <c:axPos val="l"/>
        <c:majorGridlines>
          <c:spPr>
            <a:ln w="9525" cap="flat" cmpd="sng" algn="ctr">
              <a:solidFill>
                <a:schemeClr val="bg1">
                  <a:lumMod val="95000"/>
                </a:schemeClr>
              </a:solidFill>
              <a:prstDash val="solid"/>
              <a:round/>
            </a:ln>
            <a:effectLst/>
          </c:spPr>
        </c:majorGridlines>
        <c:title>
          <c:tx>
            <c:rich>
              <a:bodyPr rot="-5400000" spcFirstLastPara="1" vertOverflow="ellipsis" vert="horz" wrap="square" anchor="ctr" anchorCtr="1"/>
              <a:lstStyle/>
              <a:p>
                <a:pPr>
                  <a:defRPr sz="1400" b="1" i="0" u="none" strike="noStrike" kern="1200" baseline="0">
                    <a:solidFill>
                      <a:schemeClr val="tx1"/>
                    </a:solidFill>
                    <a:latin typeface="Arial" pitchFamily="34" charset="0"/>
                    <a:ea typeface="+mn-ea"/>
                    <a:cs typeface="Arial" pitchFamily="34" charset="0"/>
                  </a:defRPr>
                </a:pPr>
                <a:r>
                  <a:rPr lang="en-AU"/>
                  <a:t>Number of long duration claims</a:t>
                </a:r>
              </a:p>
            </c:rich>
          </c:tx>
          <c:layout>
            <c:manualLayout>
              <c:xMode val="edge"/>
              <c:yMode val="edge"/>
              <c:x val="9.3232365093119385E-2"/>
              <c:y val="0.13855660312197821"/>
            </c:manualLayout>
          </c:layout>
          <c:overlay val="0"/>
          <c:spPr>
            <a:noFill/>
            <a:ln>
              <a:noFill/>
            </a:ln>
            <a:effectLst/>
          </c:spPr>
        </c:title>
        <c:numFmt formatCode="#,##0" sourceLinked="0"/>
        <c:majorTickMark val="out"/>
        <c:minorTickMark val="none"/>
        <c:tickLblPos val="nextTo"/>
        <c:spPr>
          <a:noFill/>
          <a:ln w="9525" cap="flat" cmpd="sng" algn="ctr">
            <a:noFill/>
            <a:prstDash val="solid"/>
            <a:round/>
          </a:ln>
          <a:effectLst/>
        </c:spPr>
        <c:txPr>
          <a:bodyPr rot="-60000000" spcFirstLastPara="1" vertOverflow="ellipsis" vert="horz" wrap="square" anchor="ctr" anchorCtr="1"/>
          <a:lstStyle/>
          <a:p>
            <a:pPr>
              <a:defRPr sz="1400" b="1" i="0" u="none" strike="noStrike" kern="1200" baseline="0">
                <a:solidFill>
                  <a:schemeClr val="tx1"/>
                </a:solidFill>
                <a:latin typeface="Arial" pitchFamily="34" charset="0"/>
                <a:ea typeface="+mn-ea"/>
                <a:cs typeface="Arial" pitchFamily="34" charset="0"/>
              </a:defRPr>
            </a:pPr>
            <a:endParaRPr lang="en-US"/>
          </a:p>
        </c:txPr>
        <c:crossAx val="128892928"/>
        <c:crosses val="autoZero"/>
        <c:crossBetween val="between"/>
      </c:valAx>
      <c:spPr>
        <a:noFill/>
        <a:ln>
          <a:noFill/>
        </a:ln>
        <a:effectLst/>
      </c:spPr>
    </c:plotArea>
    <c:legend>
      <c:legendPos val="t"/>
      <c:layout>
        <c:manualLayout>
          <c:xMode val="edge"/>
          <c:yMode val="edge"/>
          <c:x val="0.3466975075604134"/>
          <c:y val="2.2727272727272783E-2"/>
          <c:w val="0.3816936124993508"/>
          <c:h val="5.6233297542352692E-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Arial" pitchFamily="34" charset="0"/>
              <a:ea typeface="+mn-ea"/>
              <a:cs typeface="Arial" pitchFamily="34" charset="0"/>
            </a:defRPr>
          </a:pPr>
          <a:endParaRPr lang="en-US"/>
        </a:p>
      </c:txPr>
    </c:legend>
    <c:plotVisOnly val="1"/>
    <c:dispBlanksAs val="gap"/>
    <c:showDLblsOverMax val="0"/>
  </c:chart>
  <c:spPr>
    <a:noFill/>
    <a:ln w="9525" cap="flat" cmpd="sng" algn="ctr">
      <a:noFill/>
      <a:prstDash val="solid"/>
    </a:ln>
    <a:effectLst/>
  </c:spPr>
  <c:txPr>
    <a:bodyPr/>
    <a:lstStyle/>
    <a:p>
      <a:pPr>
        <a:defRPr sz="1400" b="1">
          <a:latin typeface="Arial" pitchFamily="34" charset="0"/>
          <a:cs typeface="Arial" pitchFamily="34" charset="0"/>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withinLinear" id="16">
  <a:schemeClr val="accent3"/>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0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headEnd type="none" w="sm" len="sm"/>
        <a:tailEnd type="none" w="sm" len="sm"/>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alpha val="70000"/>
        </a:schemeClr>
      </a:solidFill>
    </cs:spPr>
  </cs:dataPoint>
  <cs:dataPoint3D>
    <cs:lnRef idx="0"/>
    <cs:fillRef idx="0">
      <cs:styleClr val="auto"/>
    </cs:fillRef>
    <cs:effectRef idx="0"/>
    <cs:fontRef idx="minor">
      <a:schemeClr val="tx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a:gsLst>
          <a:gs pos="0">
            <a:schemeClr val="phClr"/>
          </a:gs>
          <a:gs pos="46000">
            <a:schemeClr val="phClr"/>
          </a:gs>
          <a:gs pos="100000">
            <a:schemeClr val="phClr">
              <a:lumMod val="20000"/>
              <a:lumOff val="80000"/>
              <a:alpha val="0"/>
            </a:schemeClr>
          </a:gs>
        </a:gsLst>
        <a:path path="circle">
          <a:fillToRect l="50000" t="-80000" r="50000" b="180000"/>
        </a:path>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0">
              <a:schemeClr val="tx1">
                <a:lumMod val="5000"/>
                <a:lumOff val="95000"/>
              </a:schemeClr>
            </a:gs>
            <a:gs pos="100000">
              <a:schemeClr val="tx1">
                <a:lumMod val="15000"/>
                <a:lumOff val="85000"/>
              </a:schemeClr>
            </a:gs>
          </a:gsLst>
          <a:lin ang="5400000" scaled="0"/>
        </a:gradFill>
        <a:round/>
      </a:ln>
    </cs:spPr>
  </cs:gridlineMajor>
  <cs:gridlineMinor>
    <cs:lnRef idx="0"/>
    <cs:fillRef idx="0"/>
    <cs:effectRef idx="0"/>
    <cs:fontRef idx="minor">
      <a:schemeClr val="dk1"/>
    </cs:fontRef>
    <cs:spPr>
      <a:ln w="9525" cap="flat" cmpd="sng" algn="ctr">
        <a:gradFill>
          <a:gsLst>
            <a:gs pos="0">
              <a:schemeClr val="tx1">
                <a:lumMod val="5000"/>
                <a:lumOff val="95000"/>
              </a:schemeClr>
            </a:gs>
            <a:gs pos="100000">
              <a:schemeClr val="tx1">
                <a:lumMod val="15000"/>
                <a:lumOff val="85000"/>
              </a:schemeClr>
            </a:gs>
          </a:gsLst>
          <a:lin ang="5400000" scaled="0"/>
        </a:gra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2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108">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mods="ignoreCSTransforms">
      <cs:styleClr val="0">
        <a:shade val="25000"/>
      </cs:styl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mods="ignoreCSTransforms">
      <cs:styleClr val="0">
        <a:tint val="25000"/>
      </cs:styl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5.xml><?xml version="1.0" encoding="utf-8"?>
<cs:chartStyle xmlns:cs="http://schemas.microsoft.com/office/drawing/2012/chartStyle" xmlns:a="http://schemas.openxmlformats.org/drawingml/2006/main" id="104">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mods="ignoreCSTransforms">
      <cs:styleClr val="0">
        <a:shade val="25000"/>
      </cs:styl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mods="ignoreCSTransforms">
      <cs:styleClr val="0">
        <a:tint val="25000"/>
      </cs:styl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4">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fillRef idx="2">
      <cs:styleClr val="auto"/>
    </cs:fillRef>
    <cs:effectRef idx="1"/>
    <cs:fontRef idx="minor">
      <a:schemeClr val="dk1"/>
    </cs:fontRef>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diagrams/_rels/data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0C8223C-69BD-43BF-8A08-25C04242FC09}" type="doc">
      <dgm:prSet loTypeId="urn:microsoft.com/office/officeart/2005/8/layout/process4" loCatId="process" qsTypeId="urn:microsoft.com/office/officeart/2005/8/quickstyle/3d6" qsCatId="3D" csTypeId="urn:microsoft.com/office/officeart/2005/8/colors/colorful3" csCatId="colorful" phldr="1"/>
      <dgm:spPr/>
      <dgm:t>
        <a:bodyPr/>
        <a:lstStyle/>
        <a:p>
          <a:endParaRPr lang="en-AU"/>
        </a:p>
      </dgm:t>
    </dgm:pt>
    <dgm:pt modelId="{442B2245-3454-4C90-A30C-BAAD7C9A69FF}">
      <dgm:prSet phldrT="[Text]" custT="1"/>
      <dgm:spPr/>
      <dgm:t>
        <a:bodyPr/>
        <a:lstStyle/>
        <a:p>
          <a:r>
            <a:rPr lang="en-AU" sz="2000" b="1" dirty="0" smtClean="0">
              <a:latin typeface="Arial" pitchFamily="34" charset="0"/>
              <a:cs typeface="Arial" pitchFamily="34" charset="0"/>
            </a:rPr>
            <a:t>Workers</a:t>
          </a:r>
          <a:endParaRPr lang="en-AU" sz="2000" b="1" dirty="0">
            <a:latin typeface="Arial" pitchFamily="34" charset="0"/>
            <a:cs typeface="Arial" pitchFamily="34" charset="0"/>
          </a:endParaRPr>
        </a:p>
      </dgm:t>
    </dgm:pt>
    <dgm:pt modelId="{8BF758F3-2A3B-412E-B801-C8D96F47DEB0}" type="parTrans" cxnId="{2DBA80C1-9D54-4573-8BBB-68CC18291F53}">
      <dgm:prSet/>
      <dgm:spPr/>
      <dgm:t>
        <a:bodyPr/>
        <a:lstStyle/>
        <a:p>
          <a:endParaRPr lang="en-AU" sz="1800">
            <a:latin typeface="Arial" pitchFamily="34" charset="0"/>
            <a:cs typeface="Arial" pitchFamily="34" charset="0"/>
          </a:endParaRPr>
        </a:p>
      </dgm:t>
    </dgm:pt>
    <dgm:pt modelId="{36D2A000-3177-4572-A785-DE21C79B801A}" type="sibTrans" cxnId="{2DBA80C1-9D54-4573-8BBB-68CC18291F53}">
      <dgm:prSet custT="1"/>
      <dgm:spPr/>
      <dgm:t>
        <a:bodyPr/>
        <a:lstStyle/>
        <a:p>
          <a:endParaRPr lang="en-AU" sz="1800">
            <a:latin typeface="Arial" pitchFamily="34" charset="0"/>
            <a:cs typeface="Arial" pitchFamily="34" charset="0"/>
          </a:endParaRPr>
        </a:p>
      </dgm:t>
    </dgm:pt>
    <dgm:pt modelId="{BCB09FE9-4932-43AB-90D7-1F29ACDA6364}">
      <dgm:prSet phldrT="[Text]" custT="1"/>
      <dgm:spPr/>
      <dgm:t>
        <a:bodyPr/>
        <a:lstStyle/>
        <a:p>
          <a:r>
            <a:rPr lang="en-AU" sz="1800" dirty="0" smtClean="0">
              <a:latin typeface="Arial" pitchFamily="34" charset="0"/>
              <a:cs typeface="Arial" pitchFamily="34" charset="0"/>
            </a:rPr>
            <a:t>Claim form</a:t>
          </a:r>
          <a:endParaRPr lang="en-AU" sz="1800" dirty="0">
            <a:latin typeface="Arial" pitchFamily="34" charset="0"/>
            <a:cs typeface="Arial" pitchFamily="34" charset="0"/>
          </a:endParaRPr>
        </a:p>
      </dgm:t>
    </dgm:pt>
    <dgm:pt modelId="{6EF5FEBB-0EB8-4747-AE2B-80AD8FD0D8D7}" type="parTrans" cxnId="{3591428E-EC5B-41D4-98E5-27338B230F71}">
      <dgm:prSet/>
      <dgm:spPr/>
      <dgm:t>
        <a:bodyPr/>
        <a:lstStyle/>
        <a:p>
          <a:endParaRPr lang="en-AU" sz="1800">
            <a:latin typeface="Arial" pitchFamily="34" charset="0"/>
            <a:cs typeface="Arial" pitchFamily="34" charset="0"/>
          </a:endParaRPr>
        </a:p>
      </dgm:t>
    </dgm:pt>
    <dgm:pt modelId="{9CFE52CD-1FE0-4F65-BC67-F6C0A3293BF2}" type="sibTrans" cxnId="{3591428E-EC5B-41D4-98E5-27338B230F71}">
      <dgm:prSet/>
      <dgm:spPr/>
      <dgm:t>
        <a:bodyPr/>
        <a:lstStyle/>
        <a:p>
          <a:endParaRPr lang="en-AU" sz="1800">
            <a:latin typeface="Arial" pitchFamily="34" charset="0"/>
            <a:cs typeface="Arial" pitchFamily="34" charset="0"/>
          </a:endParaRPr>
        </a:p>
      </dgm:t>
    </dgm:pt>
    <dgm:pt modelId="{899E33EE-83A3-48FD-AA93-71EDD165A08B}">
      <dgm:prSet phldrT="[Text]" custT="1"/>
      <dgm:spPr/>
      <dgm:t>
        <a:bodyPr/>
        <a:lstStyle/>
        <a:p>
          <a:r>
            <a:rPr lang="en-AU" sz="2000" b="1" dirty="0" smtClean="0">
              <a:latin typeface="Arial" pitchFamily="34" charset="0"/>
              <a:cs typeface="Arial" pitchFamily="34" charset="0"/>
            </a:rPr>
            <a:t>Employers</a:t>
          </a:r>
          <a:endParaRPr lang="en-AU" sz="2000" b="1" dirty="0">
            <a:latin typeface="Arial" pitchFamily="34" charset="0"/>
            <a:cs typeface="Arial" pitchFamily="34" charset="0"/>
          </a:endParaRPr>
        </a:p>
      </dgm:t>
    </dgm:pt>
    <dgm:pt modelId="{11667525-A160-4F91-915E-6E846881B8CF}" type="parTrans" cxnId="{E719C63D-34B4-41C8-ADC9-82E093FA1C50}">
      <dgm:prSet/>
      <dgm:spPr/>
      <dgm:t>
        <a:bodyPr/>
        <a:lstStyle/>
        <a:p>
          <a:endParaRPr lang="en-AU" sz="1800">
            <a:latin typeface="Arial" pitchFamily="34" charset="0"/>
            <a:cs typeface="Arial" pitchFamily="34" charset="0"/>
          </a:endParaRPr>
        </a:p>
      </dgm:t>
    </dgm:pt>
    <dgm:pt modelId="{99785376-BC1F-4AE3-8512-7F7F931909C8}" type="sibTrans" cxnId="{E719C63D-34B4-41C8-ADC9-82E093FA1C50}">
      <dgm:prSet custT="1"/>
      <dgm:spPr/>
      <dgm:t>
        <a:bodyPr/>
        <a:lstStyle/>
        <a:p>
          <a:endParaRPr lang="en-AU" sz="1800">
            <a:latin typeface="Arial" pitchFamily="34" charset="0"/>
            <a:cs typeface="Arial" pitchFamily="34" charset="0"/>
          </a:endParaRPr>
        </a:p>
      </dgm:t>
    </dgm:pt>
    <dgm:pt modelId="{47BDDCA9-7378-4769-AC8F-DE589171203A}">
      <dgm:prSet phldrT="[Text]" custT="1"/>
      <dgm:spPr/>
      <dgm:t>
        <a:bodyPr/>
        <a:lstStyle/>
        <a:p>
          <a:r>
            <a:rPr lang="en-AU" sz="1800" dirty="0" smtClean="0">
              <a:latin typeface="Arial" pitchFamily="34" charset="0"/>
              <a:cs typeface="Arial" pitchFamily="34" charset="0"/>
            </a:rPr>
            <a:t>Quick lodgement of claim with insurer</a:t>
          </a:r>
          <a:endParaRPr lang="en-AU" sz="1800" dirty="0">
            <a:latin typeface="Arial" pitchFamily="34" charset="0"/>
            <a:cs typeface="Arial" pitchFamily="34" charset="0"/>
          </a:endParaRPr>
        </a:p>
      </dgm:t>
    </dgm:pt>
    <dgm:pt modelId="{AEAB8983-CAEA-4196-BDD7-41E3163C24E5}" type="parTrans" cxnId="{F99D14E6-561C-4B08-90B5-87892074BA92}">
      <dgm:prSet/>
      <dgm:spPr/>
      <dgm:t>
        <a:bodyPr/>
        <a:lstStyle/>
        <a:p>
          <a:endParaRPr lang="en-AU" sz="1800">
            <a:latin typeface="Arial" pitchFamily="34" charset="0"/>
            <a:cs typeface="Arial" pitchFamily="34" charset="0"/>
          </a:endParaRPr>
        </a:p>
      </dgm:t>
    </dgm:pt>
    <dgm:pt modelId="{9DD3BFDE-E2A6-4E37-8D43-1BAD816A0EC9}" type="sibTrans" cxnId="{F99D14E6-561C-4B08-90B5-87892074BA92}">
      <dgm:prSet/>
      <dgm:spPr/>
      <dgm:t>
        <a:bodyPr/>
        <a:lstStyle/>
        <a:p>
          <a:endParaRPr lang="en-AU" sz="1800">
            <a:latin typeface="Arial" pitchFamily="34" charset="0"/>
            <a:cs typeface="Arial" pitchFamily="34" charset="0"/>
          </a:endParaRPr>
        </a:p>
      </dgm:t>
    </dgm:pt>
    <dgm:pt modelId="{A6F15A9F-914D-48BD-A28E-D1BF24245FE1}">
      <dgm:prSet phldrT="[Text]" custT="1"/>
      <dgm:spPr/>
      <dgm:t>
        <a:bodyPr/>
        <a:lstStyle/>
        <a:p>
          <a:r>
            <a:rPr lang="en-AU" sz="2000" b="1" dirty="0" smtClean="0">
              <a:latin typeface="Arial" pitchFamily="34" charset="0"/>
              <a:cs typeface="Arial" pitchFamily="34" charset="0"/>
            </a:rPr>
            <a:t>Insurers/Self-insurers</a:t>
          </a:r>
          <a:endParaRPr lang="en-AU" sz="2000" b="1" dirty="0">
            <a:latin typeface="Arial" pitchFamily="34" charset="0"/>
            <a:cs typeface="Arial" pitchFamily="34" charset="0"/>
          </a:endParaRPr>
        </a:p>
      </dgm:t>
    </dgm:pt>
    <dgm:pt modelId="{03496BF1-7D0E-43DD-8108-5664FEFB5E17}" type="parTrans" cxnId="{AE32E4B7-3F6E-4FB7-A51D-33688D0D01C6}">
      <dgm:prSet/>
      <dgm:spPr/>
      <dgm:t>
        <a:bodyPr/>
        <a:lstStyle/>
        <a:p>
          <a:endParaRPr lang="en-AU" sz="1800">
            <a:latin typeface="Arial" pitchFamily="34" charset="0"/>
            <a:cs typeface="Arial" pitchFamily="34" charset="0"/>
          </a:endParaRPr>
        </a:p>
      </dgm:t>
    </dgm:pt>
    <dgm:pt modelId="{4B0746C0-7063-4D3F-8180-F6EAA2C12BE2}" type="sibTrans" cxnId="{AE32E4B7-3F6E-4FB7-A51D-33688D0D01C6}">
      <dgm:prSet/>
      <dgm:spPr/>
      <dgm:t>
        <a:bodyPr/>
        <a:lstStyle/>
        <a:p>
          <a:endParaRPr lang="en-AU" sz="1800">
            <a:latin typeface="Arial" pitchFamily="34" charset="0"/>
            <a:cs typeface="Arial" pitchFamily="34" charset="0"/>
          </a:endParaRPr>
        </a:p>
      </dgm:t>
    </dgm:pt>
    <dgm:pt modelId="{A461BF46-DC0D-41E1-B24B-0C64D160F496}">
      <dgm:prSet phldrT="[Text]" custT="1"/>
      <dgm:spPr/>
      <dgm:t>
        <a:bodyPr/>
        <a:lstStyle/>
        <a:p>
          <a:r>
            <a:rPr lang="en-AU" sz="1600" dirty="0" smtClean="0">
              <a:latin typeface="Arial" pitchFamily="34" charset="0"/>
              <a:cs typeface="Arial" pitchFamily="34" charset="0"/>
            </a:rPr>
            <a:t>Accurate and complete data entry</a:t>
          </a:r>
          <a:endParaRPr lang="en-AU" sz="1600" dirty="0">
            <a:latin typeface="Arial" pitchFamily="34" charset="0"/>
            <a:cs typeface="Arial" pitchFamily="34" charset="0"/>
          </a:endParaRPr>
        </a:p>
      </dgm:t>
    </dgm:pt>
    <dgm:pt modelId="{3AE9D3C3-7267-45F4-8990-CD2773CBC75C}" type="parTrans" cxnId="{84D21D60-973F-4A9D-91EA-01FD8275DFD8}">
      <dgm:prSet/>
      <dgm:spPr/>
      <dgm:t>
        <a:bodyPr/>
        <a:lstStyle/>
        <a:p>
          <a:endParaRPr lang="en-AU" sz="1800">
            <a:latin typeface="Arial" pitchFamily="34" charset="0"/>
            <a:cs typeface="Arial" pitchFamily="34" charset="0"/>
          </a:endParaRPr>
        </a:p>
      </dgm:t>
    </dgm:pt>
    <dgm:pt modelId="{B86A829A-63F2-4100-8752-1D8EBF50F0F0}" type="sibTrans" cxnId="{84D21D60-973F-4A9D-91EA-01FD8275DFD8}">
      <dgm:prSet/>
      <dgm:spPr/>
      <dgm:t>
        <a:bodyPr/>
        <a:lstStyle/>
        <a:p>
          <a:endParaRPr lang="en-AU" sz="1800">
            <a:latin typeface="Arial" pitchFamily="34" charset="0"/>
            <a:cs typeface="Arial" pitchFamily="34" charset="0"/>
          </a:endParaRPr>
        </a:p>
      </dgm:t>
    </dgm:pt>
    <dgm:pt modelId="{158CB06A-E88B-49E2-B6A6-A0094F4B7D2A}">
      <dgm:prSet phldrT="[Text]" custT="1"/>
      <dgm:spPr/>
      <dgm:t>
        <a:bodyPr/>
        <a:lstStyle/>
        <a:p>
          <a:r>
            <a:rPr lang="en-AU" sz="1800" dirty="0" smtClean="0">
              <a:latin typeface="Arial" pitchFamily="34" charset="0"/>
              <a:cs typeface="Arial" pitchFamily="34" charset="0"/>
            </a:rPr>
            <a:t>First medical certificate</a:t>
          </a:r>
          <a:endParaRPr lang="en-AU" sz="1800" dirty="0">
            <a:latin typeface="Arial" pitchFamily="34" charset="0"/>
            <a:cs typeface="Arial" pitchFamily="34" charset="0"/>
          </a:endParaRPr>
        </a:p>
      </dgm:t>
    </dgm:pt>
    <dgm:pt modelId="{424B0C7A-E7E0-4771-850C-6E73EBC35905}" type="parTrans" cxnId="{4A946D1B-FB43-417E-AE5C-11F7EB2D121C}">
      <dgm:prSet/>
      <dgm:spPr/>
      <dgm:t>
        <a:bodyPr/>
        <a:lstStyle/>
        <a:p>
          <a:endParaRPr lang="en-AU"/>
        </a:p>
      </dgm:t>
    </dgm:pt>
    <dgm:pt modelId="{2289BC93-99AE-4675-BA36-FF25D357A87E}" type="sibTrans" cxnId="{4A946D1B-FB43-417E-AE5C-11F7EB2D121C}">
      <dgm:prSet/>
      <dgm:spPr/>
      <dgm:t>
        <a:bodyPr/>
        <a:lstStyle/>
        <a:p>
          <a:endParaRPr lang="en-AU"/>
        </a:p>
      </dgm:t>
    </dgm:pt>
    <dgm:pt modelId="{4801CBE0-8808-4A5D-9564-7B22046F8DF9}">
      <dgm:prSet phldrT="[Text]" custT="1"/>
      <dgm:spPr/>
      <dgm:t>
        <a:bodyPr/>
        <a:lstStyle/>
        <a:p>
          <a:r>
            <a:rPr lang="en-AU" sz="1600" dirty="0" smtClean="0">
              <a:latin typeface="Arial" pitchFamily="34" charset="0"/>
              <a:cs typeface="Arial" pitchFamily="34" charset="0"/>
            </a:rPr>
            <a:t>Immediate attention to data quality issue</a:t>
          </a:r>
          <a:endParaRPr lang="en-AU" sz="1600" dirty="0">
            <a:latin typeface="Arial" pitchFamily="34" charset="0"/>
            <a:cs typeface="Arial" pitchFamily="34" charset="0"/>
          </a:endParaRPr>
        </a:p>
      </dgm:t>
    </dgm:pt>
    <dgm:pt modelId="{25CE26FD-D530-40DA-B3B4-6040942B964D}" type="parTrans" cxnId="{D6EADF47-EFA7-4E64-AD8E-9B85DD994732}">
      <dgm:prSet/>
      <dgm:spPr/>
      <dgm:t>
        <a:bodyPr/>
        <a:lstStyle/>
        <a:p>
          <a:endParaRPr lang="en-AU"/>
        </a:p>
      </dgm:t>
    </dgm:pt>
    <dgm:pt modelId="{6A3A8462-5122-452B-9C92-D9780AC2D52B}" type="sibTrans" cxnId="{D6EADF47-EFA7-4E64-AD8E-9B85DD994732}">
      <dgm:prSet/>
      <dgm:spPr/>
      <dgm:t>
        <a:bodyPr/>
        <a:lstStyle/>
        <a:p>
          <a:endParaRPr lang="en-AU"/>
        </a:p>
      </dgm:t>
    </dgm:pt>
    <dgm:pt modelId="{40102113-A723-4C66-8790-4102CBEC131F}">
      <dgm:prSet phldrT="[Text]" custT="1"/>
      <dgm:spPr/>
      <dgm:t>
        <a:bodyPr/>
        <a:lstStyle/>
        <a:p>
          <a:r>
            <a:rPr lang="en-AU" sz="1800" b="1" dirty="0" err="1" smtClean="0">
              <a:latin typeface="Arial" pitchFamily="34" charset="0"/>
              <a:cs typeface="Arial" pitchFamily="34" charset="0"/>
            </a:rPr>
            <a:t>WorkCover</a:t>
          </a:r>
          <a:r>
            <a:rPr lang="en-AU" sz="1800" b="1" dirty="0" smtClean="0">
              <a:latin typeface="Arial" pitchFamily="34" charset="0"/>
              <a:cs typeface="Arial" pitchFamily="34" charset="0"/>
            </a:rPr>
            <a:t> WA Scheme Information Services</a:t>
          </a:r>
          <a:endParaRPr lang="en-AU" sz="1800" b="1" dirty="0">
            <a:latin typeface="Arial" pitchFamily="34" charset="0"/>
            <a:cs typeface="Arial" pitchFamily="34" charset="0"/>
          </a:endParaRPr>
        </a:p>
      </dgm:t>
    </dgm:pt>
    <dgm:pt modelId="{90211D96-7E4B-4176-9561-571F5D567750}" type="parTrans" cxnId="{A77C9BB0-EB35-4259-AE67-A28341BC7F87}">
      <dgm:prSet/>
      <dgm:spPr/>
      <dgm:t>
        <a:bodyPr/>
        <a:lstStyle/>
        <a:p>
          <a:endParaRPr lang="en-AU"/>
        </a:p>
      </dgm:t>
    </dgm:pt>
    <dgm:pt modelId="{E22DBD9D-5264-4F43-A550-24AF67C59CE7}" type="sibTrans" cxnId="{A77C9BB0-EB35-4259-AE67-A28341BC7F87}">
      <dgm:prSet/>
      <dgm:spPr/>
      <dgm:t>
        <a:bodyPr/>
        <a:lstStyle/>
        <a:p>
          <a:endParaRPr lang="en-AU"/>
        </a:p>
      </dgm:t>
    </dgm:pt>
    <dgm:pt modelId="{B70C5833-D91A-4AC2-926E-DBCA8F805193}" type="pres">
      <dgm:prSet presAssocID="{A0C8223C-69BD-43BF-8A08-25C04242FC09}" presName="Name0" presStyleCnt="0">
        <dgm:presLayoutVars>
          <dgm:dir/>
          <dgm:animLvl val="lvl"/>
          <dgm:resizeHandles val="exact"/>
        </dgm:presLayoutVars>
      </dgm:prSet>
      <dgm:spPr/>
      <dgm:t>
        <a:bodyPr/>
        <a:lstStyle/>
        <a:p>
          <a:endParaRPr lang="en-AU"/>
        </a:p>
      </dgm:t>
    </dgm:pt>
    <dgm:pt modelId="{793FDF61-D18D-4564-BD17-360048763A6F}" type="pres">
      <dgm:prSet presAssocID="{40102113-A723-4C66-8790-4102CBEC131F}" presName="boxAndChildren" presStyleCnt="0"/>
      <dgm:spPr/>
      <dgm:t>
        <a:bodyPr/>
        <a:lstStyle/>
        <a:p>
          <a:endParaRPr lang="en-AU"/>
        </a:p>
      </dgm:t>
    </dgm:pt>
    <dgm:pt modelId="{5D0AEE59-68E7-4C82-8DC6-E62689F15158}" type="pres">
      <dgm:prSet presAssocID="{40102113-A723-4C66-8790-4102CBEC131F}" presName="parentTextBox" presStyleLbl="node1" presStyleIdx="0" presStyleCnt="4"/>
      <dgm:spPr/>
      <dgm:t>
        <a:bodyPr/>
        <a:lstStyle/>
        <a:p>
          <a:endParaRPr lang="en-AU"/>
        </a:p>
      </dgm:t>
    </dgm:pt>
    <dgm:pt modelId="{7ED44B10-42E2-4200-9D83-FA12058E2416}" type="pres">
      <dgm:prSet presAssocID="{4B0746C0-7063-4D3F-8180-F6EAA2C12BE2}" presName="sp" presStyleCnt="0"/>
      <dgm:spPr/>
      <dgm:t>
        <a:bodyPr/>
        <a:lstStyle/>
        <a:p>
          <a:endParaRPr lang="en-AU"/>
        </a:p>
      </dgm:t>
    </dgm:pt>
    <dgm:pt modelId="{1495A724-BA5C-4BF3-8264-2ACFFAD8BAD1}" type="pres">
      <dgm:prSet presAssocID="{A6F15A9F-914D-48BD-A28E-D1BF24245FE1}" presName="arrowAndChildren" presStyleCnt="0"/>
      <dgm:spPr/>
      <dgm:t>
        <a:bodyPr/>
        <a:lstStyle/>
        <a:p>
          <a:endParaRPr lang="en-AU"/>
        </a:p>
      </dgm:t>
    </dgm:pt>
    <dgm:pt modelId="{0B5A78A7-BFEA-448B-B73B-391D345A62CE}" type="pres">
      <dgm:prSet presAssocID="{A6F15A9F-914D-48BD-A28E-D1BF24245FE1}" presName="parentTextArrow" presStyleLbl="node1" presStyleIdx="0" presStyleCnt="4"/>
      <dgm:spPr/>
      <dgm:t>
        <a:bodyPr/>
        <a:lstStyle/>
        <a:p>
          <a:endParaRPr lang="en-AU"/>
        </a:p>
      </dgm:t>
    </dgm:pt>
    <dgm:pt modelId="{B298BE07-226A-457A-B2B9-5ACCFB7F8256}" type="pres">
      <dgm:prSet presAssocID="{A6F15A9F-914D-48BD-A28E-D1BF24245FE1}" presName="arrow" presStyleLbl="node1" presStyleIdx="1" presStyleCnt="4"/>
      <dgm:spPr/>
      <dgm:t>
        <a:bodyPr/>
        <a:lstStyle/>
        <a:p>
          <a:endParaRPr lang="en-AU"/>
        </a:p>
      </dgm:t>
    </dgm:pt>
    <dgm:pt modelId="{81195AEB-9C78-4150-9C1E-CD4B24B73914}" type="pres">
      <dgm:prSet presAssocID="{A6F15A9F-914D-48BD-A28E-D1BF24245FE1}" presName="descendantArrow" presStyleCnt="0"/>
      <dgm:spPr/>
      <dgm:t>
        <a:bodyPr/>
        <a:lstStyle/>
        <a:p>
          <a:endParaRPr lang="en-AU"/>
        </a:p>
      </dgm:t>
    </dgm:pt>
    <dgm:pt modelId="{752E5E08-8EB0-4280-8B2E-E6AFF2B90009}" type="pres">
      <dgm:prSet presAssocID="{A461BF46-DC0D-41E1-B24B-0C64D160F496}" presName="childTextArrow" presStyleLbl="fgAccFollowNode1" presStyleIdx="0" presStyleCnt="5">
        <dgm:presLayoutVars>
          <dgm:bulletEnabled val="1"/>
        </dgm:presLayoutVars>
      </dgm:prSet>
      <dgm:spPr/>
      <dgm:t>
        <a:bodyPr/>
        <a:lstStyle/>
        <a:p>
          <a:endParaRPr lang="en-AU"/>
        </a:p>
      </dgm:t>
    </dgm:pt>
    <dgm:pt modelId="{32EEEDF9-3AF5-4B3B-B239-3532D94A944F}" type="pres">
      <dgm:prSet presAssocID="{4801CBE0-8808-4A5D-9564-7B22046F8DF9}" presName="childTextArrow" presStyleLbl="fgAccFollowNode1" presStyleIdx="1" presStyleCnt="5">
        <dgm:presLayoutVars>
          <dgm:bulletEnabled val="1"/>
        </dgm:presLayoutVars>
      </dgm:prSet>
      <dgm:spPr/>
      <dgm:t>
        <a:bodyPr/>
        <a:lstStyle/>
        <a:p>
          <a:endParaRPr lang="en-AU"/>
        </a:p>
      </dgm:t>
    </dgm:pt>
    <dgm:pt modelId="{B05D6027-C823-4CE7-801A-BAB353C7E8B8}" type="pres">
      <dgm:prSet presAssocID="{99785376-BC1F-4AE3-8512-7F7F931909C8}" presName="sp" presStyleCnt="0"/>
      <dgm:spPr/>
      <dgm:t>
        <a:bodyPr/>
        <a:lstStyle/>
        <a:p>
          <a:endParaRPr lang="en-AU"/>
        </a:p>
      </dgm:t>
    </dgm:pt>
    <dgm:pt modelId="{D2D46266-CE33-460F-8DEE-396250BB112B}" type="pres">
      <dgm:prSet presAssocID="{899E33EE-83A3-48FD-AA93-71EDD165A08B}" presName="arrowAndChildren" presStyleCnt="0"/>
      <dgm:spPr/>
      <dgm:t>
        <a:bodyPr/>
        <a:lstStyle/>
        <a:p>
          <a:endParaRPr lang="en-AU"/>
        </a:p>
      </dgm:t>
    </dgm:pt>
    <dgm:pt modelId="{306DBBB6-3E76-483E-ABB1-96C8A02C72ED}" type="pres">
      <dgm:prSet presAssocID="{899E33EE-83A3-48FD-AA93-71EDD165A08B}" presName="parentTextArrow" presStyleLbl="node1" presStyleIdx="1" presStyleCnt="4"/>
      <dgm:spPr/>
      <dgm:t>
        <a:bodyPr/>
        <a:lstStyle/>
        <a:p>
          <a:endParaRPr lang="en-AU"/>
        </a:p>
      </dgm:t>
    </dgm:pt>
    <dgm:pt modelId="{E63C21FE-3998-4EEF-957F-95A3A398658A}" type="pres">
      <dgm:prSet presAssocID="{899E33EE-83A3-48FD-AA93-71EDD165A08B}" presName="arrow" presStyleLbl="node1" presStyleIdx="2" presStyleCnt="4"/>
      <dgm:spPr/>
      <dgm:t>
        <a:bodyPr/>
        <a:lstStyle/>
        <a:p>
          <a:endParaRPr lang="en-AU"/>
        </a:p>
      </dgm:t>
    </dgm:pt>
    <dgm:pt modelId="{CD700DB3-756A-4EF6-82EB-03C1D86A3B2A}" type="pres">
      <dgm:prSet presAssocID="{899E33EE-83A3-48FD-AA93-71EDD165A08B}" presName="descendantArrow" presStyleCnt="0"/>
      <dgm:spPr/>
      <dgm:t>
        <a:bodyPr/>
        <a:lstStyle/>
        <a:p>
          <a:endParaRPr lang="en-AU"/>
        </a:p>
      </dgm:t>
    </dgm:pt>
    <dgm:pt modelId="{EDCA5BC2-825D-44B6-988C-F9A9435ABDC4}" type="pres">
      <dgm:prSet presAssocID="{47BDDCA9-7378-4769-AC8F-DE589171203A}" presName="childTextArrow" presStyleLbl="fgAccFollowNode1" presStyleIdx="2" presStyleCnt="5">
        <dgm:presLayoutVars>
          <dgm:bulletEnabled val="1"/>
        </dgm:presLayoutVars>
      </dgm:prSet>
      <dgm:spPr/>
      <dgm:t>
        <a:bodyPr/>
        <a:lstStyle/>
        <a:p>
          <a:endParaRPr lang="en-AU"/>
        </a:p>
      </dgm:t>
    </dgm:pt>
    <dgm:pt modelId="{4D0D92B1-2A52-43E1-BC98-BC69BE53E418}" type="pres">
      <dgm:prSet presAssocID="{36D2A000-3177-4572-A785-DE21C79B801A}" presName="sp" presStyleCnt="0"/>
      <dgm:spPr/>
      <dgm:t>
        <a:bodyPr/>
        <a:lstStyle/>
        <a:p>
          <a:endParaRPr lang="en-AU"/>
        </a:p>
      </dgm:t>
    </dgm:pt>
    <dgm:pt modelId="{C936EAAB-515F-41A4-9E3D-4FD1D1375CFD}" type="pres">
      <dgm:prSet presAssocID="{442B2245-3454-4C90-A30C-BAAD7C9A69FF}" presName="arrowAndChildren" presStyleCnt="0"/>
      <dgm:spPr/>
      <dgm:t>
        <a:bodyPr/>
        <a:lstStyle/>
        <a:p>
          <a:endParaRPr lang="en-AU"/>
        </a:p>
      </dgm:t>
    </dgm:pt>
    <dgm:pt modelId="{7497266A-F55F-49A1-BD0B-C4005021E324}" type="pres">
      <dgm:prSet presAssocID="{442B2245-3454-4C90-A30C-BAAD7C9A69FF}" presName="parentTextArrow" presStyleLbl="node1" presStyleIdx="2" presStyleCnt="4"/>
      <dgm:spPr/>
      <dgm:t>
        <a:bodyPr/>
        <a:lstStyle/>
        <a:p>
          <a:endParaRPr lang="en-AU"/>
        </a:p>
      </dgm:t>
    </dgm:pt>
    <dgm:pt modelId="{AB3E8C33-B20E-4504-83A6-FDADAFFC13CC}" type="pres">
      <dgm:prSet presAssocID="{442B2245-3454-4C90-A30C-BAAD7C9A69FF}" presName="arrow" presStyleLbl="node1" presStyleIdx="3" presStyleCnt="4"/>
      <dgm:spPr/>
      <dgm:t>
        <a:bodyPr/>
        <a:lstStyle/>
        <a:p>
          <a:endParaRPr lang="en-AU"/>
        </a:p>
      </dgm:t>
    </dgm:pt>
    <dgm:pt modelId="{E61D753E-67BD-49DE-88DF-4E32E061F4B6}" type="pres">
      <dgm:prSet presAssocID="{442B2245-3454-4C90-A30C-BAAD7C9A69FF}" presName="descendantArrow" presStyleCnt="0"/>
      <dgm:spPr/>
      <dgm:t>
        <a:bodyPr/>
        <a:lstStyle/>
        <a:p>
          <a:endParaRPr lang="en-AU"/>
        </a:p>
      </dgm:t>
    </dgm:pt>
    <dgm:pt modelId="{758CE1CE-F90B-4DE2-96C8-9477239AE7B9}" type="pres">
      <dgm:prSet presAssocID="{BCB09FE9-4932-43AB-90D7-1F29ACDA6364}" presName="childTextArrow" presStyleLbl="fgAccFollowNode1" presStyleIdx="3" presStyleCnt="5">
        <dgm:presLayoutVars>
          <dgm:bulletEnabled val="1"/>
        </dgm:presLayoutVars>
      </dgm:prSet>
      <dgm:spPr/>
      <dgm:t>
        <a:bodyPr/>
        <a:lstStyle/>
        <a:p>
          <a:endParaRPr lang="en-AU"/>
        </a:p>
      </dgm:t>
    </dgm:pt>
    <dgm:pt modelId="{1495FE74-D745-4F55-AEFD-F95905ACE329}" type="pres">
      <dgm:prSet presAssocID="{158CB06A-E88B-49E2-B6A6-A0094F4B7D2A}" presName="childTextArrow" presStyleLbl="fgAccFollowNode1" presStyleIdx="4" presStyleCnt="5">
        <dgm:presLayoutVars>
          <dgm:bulletEnabled val="1"/>
        </dgm:presLayoutVars>
      </dgm:prSet>
      <dgm:spPr/>
      <dgm:t>
        <a:bodyPr/>
        <a:lstStyle/>
        <a:p>
          <a:endParaRPr lang="en-AU"/>
        </a:p>
      </dgm:t>
    </dgm:pt>
  </dgm:ptLst>
  <dgm:cxnLst>
    <dgm:cxn modelId="{A77C9BB0-EB35-4259-AE67-A28341BC7F87}" srcId="{A0C8223C-69BD-43BF-8A08-25C04242FC09}" destId="{40102113-A723-4C66-8790-4102CBEC131F}" srcOrd="3" destOrd="0" parTransId="{90211D96-7E4B-4176-9561-571F5D567750}" sibTransId="{E22DBD9D-5264-4F43-A550-24AF67C59CE7}"/>
    <dgm:cxn modelId="{4A946D1B-FB43-417E-AE5C-11F7EB2D121C}" srcId="{442B2245-3454-4C90-A30C-BAAD7C9A69FF}" destId="{158CB06A-E88B-49E2-B6A6-A0094F4B7D2A}" srcOrd="1" destOrd="0" parTransId="{424B0C7A-E7E0-4771-850C-6E73EBC35905}" sibTransId="{2289BC93-99AE-4675-BA36-FF25D357A87E}"/>
    <dgm:cxn modelId="{77649992-DBB5-4A16-8E74-83DD7CDBDAF7}" type="presOf" srcId="{BCB09FE9-4932-43AB-90D7-1F29ACDA6364}" destId="{758CE1CE-F90B-4DE2-96C8-9477239AE7B9}" srcOrd="0" destOrd="0" presId="urn:microsoft.com/office/officeart/2005/8/layout/process4"/>
    <dgm:cxn modelId="{4DDA46C1-B203-4AA5-B7A3-F3C6FEB5650C}" type="presOf" srcId="{40102113-A723-4C66-8790-4102CBEC131F}" destId="{5D0AEE59-68E7-4C82-8DC6-E62689F15158}" srcOrd="0" destOrd="0" presId="urn:microsoft.com/office/officeart/2005/8/layout/process4"/>
    <dgm:cxn modelId="{AB13C212-01F8-4325-A819-4DF5E11DFE30}" type="presOf" srcId="{A6F15A9F-914D-48BD-A28E-D1BF24245FE1}" destId="{0B5A78A7-BFEA-448B-B73B-391D345A62CE}" srcOrd="0" destOrd="0" presId="urn:microsoft.com/office/officeart/2005/8/layout/process4"/>
    <dgm:cxn modelId="{986C0717-FDE9-4F7A-B9F0-C9633EA2D6C4}" type="presOf" srcId="{47BDDCA9-7378-4769-AC8F-DE589171203A}" destId="{EDCA5BC2-825D-44B6-988C-F9A9435ABDC4}" srcOrd="0" destOrd="0" presId="urn:microsoft.com/office/officeart/2005/8/layout/process4"/>
    <dgm:cxn modelId="{D66A5499-3EAF-4B30-A82D-727C6FB48F9B}" type="presOf" srcId="{442B2245-3454-4C90-A30C-BAAD7C9A69FF}" destId="{7497266A-F55F-49A1-BD0B-C4005021E324}" srcOrd="0" destOrd="0" presId="urn:microsoft.com/office/officeart/2005/8/layout/process4"/>
    <dgm:cxn modelId="{5FB8D30C-837A-447D-8FDD-0EAC1109FE2D}" type="presOf" srcId="{158CB06A-E88B-49E2-B6A6-A0094F4B7D2A}" destId="{1495FE74-D745-4F55-AEFD-F95905ACE329}" srcOrd="0" destOrd="0" presId="urn:microsoft.com/office/officeart/2005/8/layout/process4"/>
    <dgm:cxn modelId="{F99D14E6-561C-4B08-90B5-87892074BA92}" srcId="{899E33EE-83A3-48FD-AA93-71EDD165A08B}" destId="{47BDDCA9-7378-4769-AC8F-DE589171203A}" srcOrd="0" destOrd="0" parTransId="{AEAB8983-CAEA-4196-BDD7-41E3163C24E5}" sibTransId="{9DD3BFDE-E2A6-4E37-8D43-1BAD816A0EC9}"/>
    <dgm:cxn modelId="{3591428E-EC5B-41D4-98E5-27338B230F71}" srcId="{442B2245-3454-4C90-A30C-BAAD7C9A69FF}" destId="{BCB09FE9-4932-43AB-90D7-1F29ACDA6364}" srcOrd="0" destOrd="0" parTransId="{6EF5FEBB-0EB8-4747-AE2B-80AD8FD0D8D7}" sibTransId="{9CFE52CD-1FE0-4F65-BC67-F6C0A3293BF2}"/>
    <dgm:cxn modelId="{84470222-3C8B-4CE7-8F81-549C55D8995D}" type="presOf" srcId="{442B2245-3454-4C90-A30C-BAAD7C9A69FF}" destId="{AB3E8C33-B20E-4504-83A6-FDADAFFC13CC}" srcOrd="1" destOrd="0" presId="urn:microsoft.com/office/officeart/2005/8/layout/process4"/>
    <dgm:cxn modelId="{E719C63D-34B4-41C8-ADC9-82E093FA1C50}" srcId="{A0C8223C-69BD-43BF-8A08-25C04242FC09}" destId="{899E33EE-83A3-48FD-AA93-71EDD165A08B}" srcOrd="1" destOrd="0" parTransId="{11667525-A160-4F91-915E-6E846881B8CF}" sibTransId="{99785376-BC1F-4AE3-8512-7F7F931909C8}"/>
    <dgm:cxn modelId="{84D21D60-973F-4A9D-91EA-01FD8275DFD8}" srcId="{A6F15A9F-914D-48BD-A28E-D1BF24245FE1}" destId="{A461BF46-DC0D-41E1-B24B-0C64D160F496}" srcOrd="0" destOrd="0" parTransId="{3AE9D3C3-7267-45F4-8990-CD2773CBC75C}" sibTransId="{B86A829A-63F2-4100-8752-1D8EBF50F0F0}"/>
    <dgm:cxn modelId="{8CF5D046-044D-4D22-8494-D2B1E53B1A74}" type="presOf" srcId="{A0C8223C-69BD-43BF-8A08-25C04242FC09}" destId="{B70C5833-D91A-4AC2-926E-DBCA8F805193}" srcOrd="0" destOrd="0" presId="urn:microsoft.com/office/officeart/2005/8/layout/process4"/>
    <dgm:cxn modelId="{7FC02182-1018-4A3F-B567-D0B8202D31B2}" type="presOf" srcId="{4801CBE0-8808-4A5D-9564-7B22046F8DF9}" destId="{32EEEDF9-3AF5-4B3B-B239-3532D94A944F}" srcOrd="0" destOrd="0" presId="urn:microsoft.com/office/officeart/2005/8/layout/process4"/>
    <dgm:cxn modelId="{D6EADF47-EFA7-4E64-AD8E-9B85DD994732}" srcId="{A6F15A9F-914D-48BD-A28E-D1BF24245FE1}" destId="{4801CBE0-8808-4A5D-9564-7B22046F8DF9}" srcOrd="1" destOrd="0" parTransId="{25CE26FD-D530-40DA-B3B4-6040942B964D}" sibTransId="{6A3A8462-5122-452B-9C92-D9780AC2D52B}"/>
    <dgm:cxn modelId="{483EE220-E24E-4544-B222-6F3AE396C30A}" type="presOf" srcId="{A6F15A9F-914D-48BD-A28E-D1BF24245FE1}" destId="{B298BE07-226A-457A-B2B9-5ACCFB7F8256}" srcOrd="1" destOrd="0" presId="urn:microsoft.com/office/officeart/2005/8/layout/process4"/>
    <dgm:cxn modelId="{B59571E5-BE83-4E50-9D22-713CDEBDF5CD}" type="presOf" srcId="{899E33EE-83A3-48FD-AA93-71EDD165A08B}" destId="{306DBBB6-3E76-483E-ABB1-96C8A02C72ED}" srcOrd="0" destOrd="0" presId="urn:microsoft.com/office/officeart/2005/8/layout/process4"/>
    <dgm:cxn modelId="{73F7CC40-AEB7-4921-8A70-2F11EA54FBB3}" type="presOf" srcId="{899E33EE-83A3-48FD-AA93-71EDD165A08B}" destId="{E63C21FE-3998-4EEF-957F-95A3A398658A}" srcOrd="1" destOrd="0" presId="urn:microsoft.com/office/officeart/2005/8/layout/process4"/>
    <dgm:cxn modelId="{2DBA80C1-9D54-4573-8BBB-68CC18291F53}" srcId="{A0C8223C-69BD-43BF-8A08-25C04242FC09}" destId="{442B2245-3454-4C90-A30C-BAAD7C9A69FF}" srcOrd="0" destOrd="0" parTransId="{8BF758F3-2A3B-412E-B801-C8D96F47DEB0}" sibTransId="{36D2A000-3177-4572-A785-DE21C79B801A}"/>
    <dgm:cxn modelId="{AE32E4B7-3F6E-4FB7-A51D-33688D0D01C6}" srcId="{A0C8223C-69BD-43BF-8A08-25C04242FC09}" destId="{A6F15A9F-914D-48BD-A28E-D1BF24245FE1}" srcOrd="2" destOrd="0" parTransId="{03496BF1-7D0E-43DD-8108-5664FEFB5E17}" sibTransId="{4B0746C0-7063-4D3F-8180-F6EAA2C12BE2}"/>
    <dgm:cxn modelId="{9E31BE7E-C58F-42B8-A89A-C94C28AD55AF}" type="presOf" srcId="{A461BF46-DC0D-41E1-B24B-0C64D160F496}" destId="{752E5E08-8EB0-4280-8B2E-E6AFF2B90009}" srcOrd="0" destOrd="0" presId="urn:microsoft.com/office/officeart/2005/8/layout/process4"/>
    <dgm:cxn modelId="{99EC54AC-B8F6-4EC9-A47A-B55CF9B51AD3}" type="presParOf" srcId="{B70C5833-D91A-4AC2-926E-DBCA8F805193}" destId="{793FDF61-D18D-4564-BD17-360048763A6F}" srcOrd="0" destOrd="0" presId="urn:microsoft.com/office/officeart/2005/8/layout/process4"/>
    <dgm:cxn modelId="{20497DD4-2059-48FC-AAF5-D8000BBEE949}" type="presParOf" srcId="{793FDF61-D18D-4564-BD17-360048763A6F}" destId="{5D0AEE59-68E7-4C82-8DC6-E62689F15158}" srcOrd="0" destOrd="0" presId="urn:microsoft.com/office/officeart/2005/8/layout/process4"/>
    <dgm:cxn modelId="{D280212B-6371-42EB-AEBE-9C163581F8E4}" type="presParOf" srcId="{B70C5833-D91A-4AC2-926E-DBCA8F805193}" destId="{7ED44B10-42E2-4200-9D83-FA12058E2416}" srcOrd="1" destOrd="0" presId="urn:microsoft.com/office/officeart/2005/8/layout/process4"/>
    <dgm:cxn modelId="{7EDA9C1A-6420-4711-9404-BB41F1E58770}" type="presParOf" srcId="{B70C5833-D91A-4AC2-926E-DBCA8F805193}" destId="{1495A724-BA5C-4BF3-8264-2ACFFAD8BAD1}" srcOrd="2" destOrd="0" presId="urn:microsoft.com/office/officeart/2005/8/layout/process4"/>
    <dgm:cxn modelId="{1ECE0C7D-F3AF-4242-BF37-20EFEC91515E}" type="presParOf" srcId="{1495A724-BA5C-4BF3-8264-2ACFFAD8BAD1}" destId="{0B5A78A7-BFEA-448B-B73B-391D345A62CE}" srcOrd="0" destOrd="0" presId="urn:microsoft.com/office/officeart/2005/8/layout/process4"/>
    <dgm:cxn modelId="{3CFA1A0B-5CCD-4F04-83C1-8FFD5CFE5B87}" type="presParOf" srcId="{1495A724-BA5C-4BF3-8264-2ACFFAD8BAD1}" destId="{B298BE07-226A-457A-B2B9-5ACCFB7F8256}" srcOrd="1" destOrd="0" presId="urn:microsoft.com/office/officeart/2005/8/layout/process4"/>
    <dgm:cxn modelId="{DB03EB06-96D9-4EB1-82E6-9D30D16DA79E}" type="presParOf" srcId="{1495A724-BA5C-4BF3-8264-2ACFFAD8BAD1}" destId="{81195AEB-9C78-4150-9C1E-CD4B24B73914}" srcOrd="2" destOrd="0" presId="urn:microsoft.com/office/officeart/2005/8/layout/process4"/>
    <dgm:cxn modelId="{0F530B05-1344-4EE6-967F-F767F8E5229A}" type="presParOf" srcId="{81195AEB-9C78-4150-9C1E-CD4B24B73914}" destId="{752E5E08-8EB0-4280-8B2E-E6AFF2B90009}" srcOrd="0" destOrd="0" presId="urn:microsoft.com/office/officeart/2005/8/layout/process4"/>
    <dgm:cxn modelId="{D8CFC20C-3893-4646-9AB4-393918CE7655}" type="presParOf" srcId="{81195AEB-9C78-4150-9C1E-CD4B24B73914}" destId="{32EEEDF9-3AF5-4B3B-B239-3532D94A944F}" srcOrd="1" destOrd="0" presId="urn:microsoft.com/office/officeart/2005/8/layout/process4"/>
    <dgm:cxn modelId="{EAE5E18D-3E36-4074-A76C-156D87228576}" type="presParOf" srcId="{B70C5833-D91A-4AC2-926E-DBCA8F805193}" destId="{B05D6027-C823-4CE7-801A-BAB353C7E8B8}" srcOrd="3" destOrd="0" presId="urn:microsoft.com/office/officeart/2005/8/layout/process4"/>
    <dgm:cxn modelId="{02348A15-0223-41CF-97C8-C5D5A2F596A1}" type="presParOf" srcId="{B70C5833-D91A-4AC2-926E-DBCA8F805193}" destId="{D2D46266-CE33-460F-8DEE-396250BB112B}" srcOrd="4" destOrd="0" presId="urn:microsoft.com/office/officeart/2005/8/layout/process4"/>
    <dgm:cxn modelId="{CF474294-72DC-47C3-8AD1-0C922EA58B67}" type="presParOf" srcId="{D2D46266-CE33-460F-8DEE-396250BB112B}" destId="{306DBBB6-3E76-483E-ABB1-96C8A02C72ED}" srcOrd="0" destOrd="0" presId="urn:microsoft.com/office/officeart/2005/8/layout/process4"/>
    <dgm:cxn modelId="{5FD5829D-1496-452F-9AB0-B1268453F05E}" type="presParOf" srcId="{D2D46266-CE33-460F-8DEE-396250BB112B}" destId="{E63C21FE-3998-4EEF-957F-95A3A398658A}" srcOrd="1" destOrd="0" presId="urn:microsoft.com/office/officeart/2005/8/layout/process4"/>
    <dgm:cxn modelId="{B352D4EB-712A-4C40-8434-71174FB3F11F}" type="presParOf" srcId="{D2D46266-CE33-460F-8DEE-396250BB112B}" destId="{CD700DB3-756A-4EF6-82EB-03C1D86A3B2A}" srcOrd="2" destOrd="0" presId="urn:microsoft.com/office/officeart/2005/8/layout/process4"/>
    <dgm:cxn modelId="{E598E020-773D-49CE-A722-1F1645EB18D0}" type="presParOf" srcId="{CD700DB3-756A-4EF6-82EB-03C1D86A3B2A}" destId="{EDCA5BC2-825D-44B6-988C-F9A9435ABDC4}" srcOrd="0" destOrd="0" presId="urn:microsoft.com/office/officeart/2005/8/layout/process4"/>
    <dgm:cxn modelId="{C28E1601-FA50-4A6D-AE3A-7CEA683C13C0}" type="presParOf" srcId="{B70C5833-D91A-4AC2-926E-DBCA8F805193}" destId="{4D0D92B1-2A52-43E1-BC98-BC69BE53E418}" srcOrd="5" destOrd="0" presId="urn:microsoft.com/office/officeart/2005/8/layout/process4"/>
    <dgm:cxn modelId="{82658BBF-DB77-4B1A-9BE1-B0049A08826A}" type="presParOf" srcId="{B70C5833-D91A-4AC2-926E-DBCA8F805193}" destId="{C936EAAB-515F-41A4-9E3D-4FD1D1375CFD}" srcOrd="6" destOrd="0" presId="urn:microsoft.com/office/officeart/2005/8/layout/process4"/>
    <dgm:cxn modelId="{0FF55D59-933B-488E-82D4-D64E35E1BA7E}" type="presParOf" srcId="{C936EAAB-515F-41A4-9E3D-4FD1D1375CFD}" destId="{7497266A-F55F-49A1-BD0B-C4005021E324}" srcOrd="0" destOrd="0" presId="urn:microsoft.com/office/officeart/2005/8/layout/process4"/>
    <dgm:cxn modelId="{CA265980-4846-453D-9DB0-93E2EC530655}" type="presParOf" srcId="{C936EAAB-515F-41A4-9E3D-4FD1D1375CFD}" destId="{AB3E8C33-B20E-4504-83A6-FDADAFFC13CC}" srcOrd="1" destOrd="0" presId="urn:microsoft.com/office/officeart/2005/8/layout/process4"/>
    <dgm:cxn modelId="{9ACCB855-8872-4F8C-B45E-8634FAEE5AB3}" type="presParOf" srcId="{C936EAAB-515F-41A4-9E3D-4FD1D1375CFD}" destId="{E61D753E-67BD-49DE-88DF-4E32E061F4B6}" srcOrd="2" destOrd="0" presId="urn:microsoft.com/office/officeart/2005/8/layout/process4"/>
    <dgm:cxn modelId="{1E676796-D1C3-4DFF-A210-71E97C706363}" type="presParOf" srcId="{E61D753E-67BD-49DE-88DF-4E32E061F4B6}" destId="{758CE1CE-F90B-4DE2-96C8-9477239AE7B9}" srcOrd="0" destOrd="0" presId="urn:microsoft.com/office/officeart/2005/8/layout/process4"/>
    <dgm:cxn modelId="{AD37C2C9-8087-481D-830A-4BB161AF372E}" type="presParOf" srcId="{E61D753E-67BD-49DE-88DF-4E32E061F4B6}" destId="{1495FE74-D745-4F55-AEFD-F95905ACE329}" srcOrd="1"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BB263ED-0EEC-4B49-9A5B-4E6CEBDB1C8B}" type="doc">
      <dgm:prSet loTypeId="urn:microsoft.com/office/officeart/2005/8/layout/vList3#4" loCatId="list" qsTypeId="urn:microsoft.com/office/officeart/2005/8/quickstyle/3d2" qsCatId="3D" csTypeId="urn:microsoft.com/office/officeart/2005/8/colors/colorful2" csCatId="colorful" phldr="1"/>
      <dgm:spPr/>
    </dgm:pt>
    <dgm:pt modelId="{A7A9EC28-2E9C-4F34-95B4-1A2368F9C146}">
      <dgm:prSet phldrT="[Text]" custT="1"/>
      <dgm:spPr/>
      <dgm:t>
        <a:bodyPr/>
        <a:lstStyle/>
        <a:p>
          <a:pPr algn="l"/>
          <a:r>
            <a:rPr lang="en-AU" sz="1600" b="0" dirty="0" smtClean="0">
              <a:latin typeface="Arial" pitchFamily="34" charset="0"/>
              <a:cs typeface="Arial" pitchFamily="34" charset="0"/>
            </a:rPr>
            <a:t>Equitable and accessible workers’ compensation system for all stakeholders</a:t>
          </a:r>
          <a:endParaRPr lang="en-AU" sz="1600" b="0" dirty="0"/>
        </a:p>
      </dgm:t>
    </dgm:pt>
    <dgm:pt modelId="{D548B232-0B92-4114-9F59-6DE1F25FA060}" type="parTrans" cxnId="{D061455B-5413-4D5C-AF7A-3A89E01435D1}">
      <dgm:prSet/>
      <dgm:spPr/>
      <dgm:t>
        <a:bodyPr/>
        <a:lstStyle/>
        <a:p>
          <a:endParaRPr lang="en-AU"/>
        </a:p>
      </dgm:t>
    </dgm:pt>
    <dgm:pt modelId="{E8EF45A2-505B-48BC-B1EE-2308046E5613}" type="sibTrans" cxnId="{D061455B-5413-4D5C-AF7A-3A89E01435D1}">
      <dgm:prSet/>
      <dgm:spPr/>
      <dgm:t>
        <a:bodyPr/>
        <a:lstStyle/>
        <a:p>
          <a:endParaRPr lang="en-AU"/>
        </a:p>
      </dgm:t>
    </dgm:pt>
    <dgm:pt modelId="{1FAFDE1E-8F77-4F42-BAEF-E7B6D88CAE0D}">
      <dgm:prSet phldrT="[Text]" custT="1"/>
      <dgm:spPr/>
      <dgm:t>
        <a:bodyPr/>
        <a:lstStyle/>
        <a:p>
          <a:pPr algn="l"/>
          <a:r>
            <a:rPr lang="en-AU" sz="1600" dirty="0" smtClean="0">
              <a:latin typeface="Arial" pitchFamily="34" charset="0"/>
              <a:cs typeface="Arial" pitchFamily="34" charset="0"/>
            </a:rPr>
            <a:t>Reduce social and economic burden of having a work related injury or disease</a:t>
          </a:r>
          <a:endParaRPr lang="en-AU" sz="1600" dirty="0">
            <a:latin typeface="Arial" pitchFamily="34" charset="0"/>
            <a:cs typeface="Arial" pitchFamily="34" charset="0"/>
          </a:endParaRPr>
        </a:p>
      </dgm:t>
    </dgm:pt>
    <dgm:pt modelId="{61500176-ACDA-440E-AB56-BB9EBF5F8F1A}" type="parTrans" cxnId="{F0AB620A-C9A3-4327-BAA3-62EAC53CF2CE}">
      <dgm:prSet/>
      <dgm:spPr/>
      <dgm:t>
        <a:bodyPr/>
        <a:lstStyle/>
        <a:p>
          <a:endParaRPr lang="en-AU"/>
        </a:p>
      </dgm:t>
    </dgm:pt>
    <dgm:pt modelId="{3807C253-6CC2-470B-8469-0FE4D4D45231}" type="sibTrans" cxnId="{F0AB620A-C9A3-4327-BAA3-62EAC53CF2CE}">
      <dgm:prSet/>
      <dgm:spPr/>
      <dgm:t>
        <a:bodyPr/>
        <a:lstStyle/>
        <a:p>
          <a:endParaRPr lang="en-AU"/>
        </a:p>
      </dgm:t>
    </dgm:pt>
    <dgm:pt modelId="{AB16778D-94F7-47F5-A729-6843B6223F4D}">
      <dgm:prSet phldrT="[Text]" custT="1"/>
      <dgm:spPr/>
      <dgm:t>
        <a:bodyPr/>
        <a:lstStyle/>
        <a:p>
          <a:r>
            <a:rPr lang="en-AU" sz="1600" dirty="0">
              <a:latin typeface="Arial" pitchFamily="34" charset="0"/>
              <a:cs typeface="Arial" pitchFamily="34" charset="0"/>
            </a:rPr>
            <a:t>Return injured workers to suitable and sustainable employment as soon as is practicable</a:t>
          </a:r>
        </a:p>
      </dgm:t>
    </dgm:pt>
    <dgm:pt modelId="{F16283B2-8D36-4C2C-A7D5-087D8CF21E54}" type="parTrans" cxnId="{FAFA975E-49A2-46BE-A6FC-989CAFAC45AF}">
      <dgm:prSet/>
      <dgm:spPr/>
      <dgm:t>
        <a:bodyPr/>
        <a:lstStyle/>
        <a:p>
          <a:endParaRPr lang="en-AU"/>
        </a:p>
      </dgm:t>
    </dgm:pt>
    <dgm:pt modelId="{8E0FCD27-61B3-4225-A091-8C80E34B0929}" type="sibTrans" cxnId="{FAFA975E-49A2-46BE-A6FC-989CAFAC45AF}">
      <dgm:prSet/>
      <dgm:spPr/>
      <dgm:t>
        <a:bodyPr/>
        <a:lstStyle/>
        <a:p>
          <a:endParaRPr lang="en-AU"/>
        </a:p>
      </dgm:t>
    </dgm:pt>
    <dgm:pt modelId="{1C98DE72-A866-44FD-832E-D1FD61B1C213}" type="pres">
      <dgm:prSet presAssocID="{FBB263ED-0EEC-4B49-9A5B-4E6CEBDB1C8B}" presName="linearFlow" presStyleCnt="0">
        <dgm:presLayoutVars>
          <dgm:dir/>
          <dgm:resizeHandles val="exact"/>
        </dgm:presLayoutVars>
      </dgm:prSet>
      <dgm:spPr/>
    </dgm:pt>
    <dgm:pt modelId="{B96E0E0D-AF3D-49D8-8490-3D80F308C236}" type="pres">
      <dgm:prSet presAssocID="{A7A9EC28-2E9C-4F34-95B4-1A2368F9C146}" presName="composite" presStyleCnt="0"/>
      <dgm:spPr/>
    </dgm:pt>
    <dgm:pt modelId="{8FA61049-C871-426E-84A8-8D0511401744}" type="pres">
      <dgm:prSet presAssocID="{A7A9EC28-2E9C-4F34-95B4-1A2368F9C146}" presName="imgShp" presStyleLbl="fgImgPlace1" presStyleIdx="0" presStyleCnt="3"/>
      <dgm:spPr>
        <a:blipFill rotWithShape="0">
          <a:blip xmlns:r="http://schemas.openxmlformats.org/officeDocument/2006/relationships" r:embed="rId1"/>
          <a:stretch>
            <a:fillRect/>
          </a:stretch>
        </a:blipFill>
      </dgm:spPr>
    </dgm:pt>
    <dgm:pt modelId="{BA00DDF2-0DD1-4965-B8CE-01B13F931EE9}" type="pres">
      <dgm:prSet presAssocID="{A7A9EC28-2E9C-4F34-95B4-1A2368F9C146}" presName="txShp" presStyleLbl="node1" presStyleIdx="0" presStyleCnt="3" custScaleX="106842" custScaleY="116004">
        <dgm:presLayoutVars>
          <dgm:bulletEnabled val="1"/>
        </dgm:presLayoutVars>
      </dgm:prSet>
      <dgm:spPr/>
      <dgm:t>
        <a:bodyPr/>
        <a:lstStyle/>
        <a:p>
          <a:endParaRPr lang="en-AU"/>
        </a:p>
      </dgm:t>
    </dgm:pt>
    <dgm:pt modelId="{04393251-1E4C-46DE-9D78-04B131C524E3}" type="pres">
      <dgm:prSet presAssocID="{E8EF45A2-505B-48BC-B1EE-2308046E5613}" presName="spacing" presStyleCnt="0"/>
      <dgm:spPr/>
    </dgm:pt>
    <dgm:pt modelId="{2B1F12C9-6D17-427A-AB8F-8C2F8055A27E}" type="pres">
      <dgm:prSet presAssocID="{1FAFDE1E-8F77-4F42-BAEF-E7B6D88CAE0D}" presName="composite" presStyleCnt="0"/>
      <dgm:spPr/>
    </dgm:pt>
    <dgm:pt modelId="{2A0D31CC-0085-4F59-B921-4C379A8A65DC}" type="pres">
      <dgm:prSet presAssocID="{1FAFDE1E-8F77-4F42-BAEF-E7B6D88CAE0D}" presName="imgShp" presStyleLbl="fgImgPlace1" presStyleIdx="1" presStyleCnt="3"/>
      <dgm:spPr>
        <a:blipFill rotWithShape="0">
          <a:blip xmlns:r="http://schemas.openxmlformats.org/officeDocument/2006/relationships" r:embed="rId2"/>
          <a:stretch>
            <a:fillRect/>
          </a:stretch>
        </a:blipFill>
      </dgm:spPr>
    </dgm:pt>
    <dgm:pt modelId="{4D74EA7A-9EB1-4E55-A19C-27D8D5E73CA2}" type="pres">
      <dgm:prSet presAssocID="{1FAFDE1E-8F77-4F42-BAEF-E7B6D88CAE0D}" presName="txShp" presStyleLbl="node1" presStyleIdx="1" presStyleCnt="3" custScaleX="106288" custScaleY="115808">
        <dgm:presLayoutVars>
          <dgm:bulletEnabled val="1"/>
        </dgm:presLayoutVars>
      </dgm:prSet>
      <dgm:spPr/>
      <dgm:t>
        <a:bodyPr/>
        <a:lstStyle/>
        <a:p>
          <a:endParaRPr lang="en-AU"/>
        </a:p>
      </dgm:t>
    </dgm:pt>
    <dgm:pt modelId="{C2C366DB-097C-437D-8DF4-F1A1BAF0D502}" type="pres">
      <dgm:prSet presAssocID="{3807C253-6CC2-470B-8469-0FE4D4D45231}" presName="spacing" presStyleCnt="0"/>
      <dgm:spPr/>
    </dgm:pt>
    <dgm:pt modelId="{3D8125A9-3D5B-4106-9BD8-4C6068629DAD}" type="pres">
      <dgm:prSet presAssocID="{AB16778D-94F7-47F5-A729-6843B6223F4D}" presName="composite" presStyleCnt="0"/>
      <dgm:spPr/>
    </dgm:pt>
    <dgm:pt modelId="{E1E221D5-49D7-4838-B0EA-F1B10FB858FD}" type="pres">
      <dgm:prSet presAssocID="{AB16778D-94F7-47F5-A729-6843B6223F4D}" presName="imgShp" presStyleLbl="fgImgPlace1" presStyleIdx="2" presStyleCnt="3"/>
      <dgm:spPr>
        <a:blipFill rotWithShape="0">
          <a:blip xmlns:r="http://schemas.openxmlformats.org/officeDocument/2006/relationships" r:embed="rId3"/>
          <a:stretch>
            <a:fillRect/>
          </a:stretch>
        </a:blipFill>
      </dgm:spPr>
    </dgm:pt>
    <dgm:pt modelId="{1E841E22-4134-4467-BD12-50ABD4A2F8E0}" type="pres">
      <dgm:prSet presAssocID="{AB16778D-94F7-47F5-A729-6843B6223F4D}" presName="txShp" presStyleLbl="node1" presStyleIdx="2" presStyleCnt="3" custScaleX="103913" custScaleY="122971">
        <dgm:presLayoutVars>
          <dgm:bulletEnabled val="1"/>
        </dgm:presLayoutVars>
      </dgm:prSet>
      <dgm:spPr/>
      <dgm:t>
        <a:bodyPr/>
        <a:lstStyle/>
        <a:p>
          <a:endParaRPr lang="en-AU"/>
        </a:p>
      </dgm:t>
    </dgm:pt>
  </dgm:ptLst>
  <dgm:cxnLst>
    <dgm:cxn modelId="{270E94FC-968A-4F36-B0A8-B671E59C117C}" type="presOf" srcId="{1FAFDE1E-8F77-4F42-BAEF-E7B6D88CAE0D}" destId="{4D74EA7A-9EB1-4E55-A19C-27D8D5E73CA2}" srcOrd="0" destOrd="0" presId="urn:microsoft.com/office/officeart/2005/8/layout/vList3#4"/>
    <dgm:cxn modelId="{FAFA975E-49A2-46BE-A6FC-989CAFAC45AF}" srcId="{FBB263ED-0EEC-4B49-9A5B-4E6CEBDB1C8B}" destId="{AB16778D-94F7-47F5-A729-6843B6223F4D}" srcOrd="2" destOrd="0" parTransId="{F16283B2-8D36-4C2C-A7D5-087D8CF21E54}" sibTransId="{8E0FCD27-61B3-4225-A091-8C80E34B0929}"/>
    <dgm:cxn modelId="{83A24CEF-27D4-442D-8413-46188B48ADF2}" type="presOf" srcId="{AB16778D-94F7-47F5-A729-6843B6223F4D}" destId="{1E841E22-4134-4467-BD12-50ABD4A2F8E0}" srcOrd="0" destOrd="0" presId="urn:microsoft.com/office/officeart/2005/8/layout/vList3#4"/>
    <dgm:cxn modelId="{D061455B-5413-4D5C-AF7A-3A89E01435D1}" srcId="{FBB263ED-0EEC-4B49-9A5B-4E6CEBDB1C8B}" destId="{A7A9EC28-2E9C-4F34-95B4-1A2368F9C146}" srcOrd="0" destOrd="0" parTransId="{D548B232-0B92-4114-9F59-6DE1F25FA060}" sibTransId="{E8EF45A2-505B-48BC-B1EE-2308046E5613}"/>
    <dgm:cxn modelId="{F0AB620A-C9A3-4327-BAA3-62EAC53CF2CE}" srcId="{FBB263ED-0EEC-4B49-9A5B-4E6CEBDB1C8B}" destId="{1FAFDE1E-8F77-4F42-BAEF-E7B6D88CAE0D}" srcOrd="1" destOrd="0" parTransId="{61500176-ACDA-440E-AB56-BB9EBF5F8F1A}" sibTransId="{3807C253-6CC2-470B-8469-0FE4D4D45231}"/>
    <dgm:cxn modelId="{9FC165AB-2D32-4E75-B7D8-B5C6AFA21354}" type="presOf" srcId="{A7A9EC28-2E9C-4F34-95B4-1A2368F9C146}" destId="{BA00DDF2-0DD1-4965-B8CE-01B13F931EE9}" srcOrd="0" destOrd="0" presId="urn:microsoft.com/office/officeart/2005/8/layout/vList3#4"/>
    <dgm:cxn modelId="{FB4D48C3-3C60-4E23-A43E-4BC85CC89450}" type="presOf" srcId="{FBB263ED-0EEC-4B49-9A5B-4E6CEBDB1C8B}" destId="{1C98DE72-A866-44FD-832E-D1FD61B1C213}" srcOrd="0" destOrd="0" presId="urn:microsoft.com/office/officeart/2005/8/layout/vList3#4"/>
    <dgm:cxn modelId="{81C8AD5E-F544-49D6-88B7-26EAE9758D1D}" type="presParOf" srcId="{1C98DE72-A866-44FD-832E-D1FD61B1C213}" destId="{B96E0E0D-AF3D-49D8-8490-3D80F308C236}" srcOrd="0" destOrd="0" presId="urn:microsoft.com/office/officeart/2005/8/layout/vList3#4"/>
    <dgm:cxn modelId="{631554A8-6727-4294-BDAB-9E32682E0EC4}" type="presParOf" srcId="{B96E0E0D-AF3D-49D8-8490-3D80F308C236}" destId="{8FA61049-C871-426E-84A8-8D0511401744}" srcOrd="0" destOrd="0" presId="urn:microsoft.com/office/officeart/2005/8/layout/vList3#4"/>
    <dgm:cxn modelId="{6BF6FFB7-7C6C-4F11-87DB-4497E5E440A9}" type="presParOf" srcId="{B96E0E0D-AF3D-49D8-8490-3D80F308C236}" destId="{BA00DDF2-0DD1-4965-B8CE-01B13F931EE9}" srcOrd="1" destOrd="0" presId="urn:microsoft.com/office/officeart/2005/8/layout/vList3#4"/>
    <dgm:cxn modelId="{5ECAD5A8-4BF3-451C-B22D-FA231111356C}" type="presParOf" srcId="{1C98DE72-A866-44FD-832E-D1FD61B1C213}" destId="{04393251-1E4C-46DE-9D78-04B131C524E3}" srcOrd="1" destOrd="0" presId="urn:microsoft.com/office/officeart/2005/8/layout/vList3#4"/>
    <dgm:cxn modelId="{24B24DA8-E374-45B0-B893-260BB60D8F34}" type="presParOf" srcId="{1C98DE72-A866-44FD-832E-D1FD61B1C213}" destId="{2B1F12C9-6D17-427A-AB8F-8C2F8055A27E}" srcOrd="2" destOrd="0" presId="urn:microsoft.com/office/officeart/2005/8/layout/vList3#4"/>
    <dgm:cxn modelId="{B6934A5B-FD46-4C54-AAA4-0B36921CCFA9}" type="presParOf" srcId="{2B1F12C9-6D17-427A-AB8F-8C2F8055A27E}" destId="{2A0D31CC-0085-4F59-B921-4C379A8A65DC}" srcOrd="0" destOrd="0" presId="urn:microsoft.com/office/officeart/2005/8/layout/vList3#4"/>
    <dgm:cxn modelId="{F774F50B-1D20-4D51-A7EC-011E8A75DEB4}" type="presParOf" srcId="{2B1F12C9-6D17-427A-AB8F-8C2F8055A27E}" destId="{4D74EA7A-9EB1-4E55-A19C-27D8D5E73CA2}" srcOrd="1" destOrd="0" presId="urn:microsoft.com/office/officeart/2005/8/layout/vList3#4"/>
    <dgm:cxn modelId="{2D7E56BD-4B8A-4C0F-A64B-C88AA647660C}" type="presParOf" srcId="{1C98DE72-A866-44FD-832E-D1FD61B1C213}" destId="{C2C366DB-097C-437D-8DF4-F1A1BAF0D502}" srcOrd="3" destOrd="0" presId="urn:microsoft.com/office/officeart/2005/8/layout/vList3#4"/>
    <dgm:cxn modelId="{971E602F-BA53-44B9-9396-E571B69F37F8}" type="presParOf" srcId="{1C98DE72-A866-44FD-832E-D1FD61B1C213}" destId="{3D8125A9-3D5B-4106-9BD8-4C6068629DAD}" srcOrd="4" destOrd="0" presId="urn:microsoft.com/office/officeart/2005/8/layout/vList3#4"/>
    <dgm:cxn modelId="{86FF5CD9-6502-426B-8560-7AA2D03BE4DE}" type="presParOf" srcId="{3D8125A9-3D5B-4106-9BD8-4C6068629DAD}" destId="{E1E221D5-49D7-4838-B0EA-F1B10FB858FD}" srcOrd="0" destOrd="0" presId="urn:microsoft.com/office/officeart/2005/8/layout/vList3#4"/>
    <dgm:cxn modelId="{8143B70E-AC5B-431E-9333-B6B0BD34703D}" type="presParOf" srcId="{3D8125A9-3D5B-4106-9BD8-4C6068629DAD}" destId="{1E841E22-4134-4467-BD12-50ABD4A2F8E0}" srcOrd="1" destOrd="0" presId="urn:microsoft.com/office/officeart/2005/8/layout/vList3#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0AEE59-68E7-4C82-8DC6-E62689F15158}">
      <dsp:nvSpPr>
        <dsp:cNvPr id="0" name=""/>
        <dsp:cNvSpPr/>
      </dsp:nvSpPr>
      <dsp:spPr>
        <a:xfrm>
          <a:off x="0" y="4046544"/>
          <a:ext cx="8282761" cy="885285"/>
        </a:xfrm>
        <a:prstGeom prst="rect">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AU" sz="1800" b="1" kern="1200" dirty="0" err="1" smtClean="0">
              <a:latin typeface="Arial" pitchFamily="34" charset="0"/>
              <a:cs typeface="Arial" pitchFamily="34" charset="0"/>
            </a:rPr>
            <a:t>WorkCover</a:t>
          </a:r>
          <a:r>
            <a:rPr lang="en-AU" sz="1800" b="1" kern="1200" dirty="0" smtClean="0">
              <a:latin typeface="Arial" pitchFamily="34" charset="0"/>
              <a:cs typeface="Arial" pitchFamily="34" charset="0"/>
            </a:rPr>
            <a:t> WA Scheme Information Services</a:t>
          </a:r>
          <a:endParaRPr lang="en-AU" sz="1800" b="1" kern="1200" dirty="0">
            <a:latin typeface="Arial" pitchFamily="34" charset="0"/>
            <a:cs typeface="Arial" pitchFamily="34" charset="0"/>
          </a:endParaRPr>
        </a:p>
      </dsp:txBody>
      <dsp:txXfrm>
        <a:off x="0" y="4046544"/>
        <a:ext cx="8282761" cy="885285"/>
      </dsp:txXfrm>
    </dsp:sp>
    <dsp:sp modelId="{B298BE07-226A-457A-B2B9-5ACCFB7F8256}">
      <dsp:nvSpPr>
        <dsp:cNvPr id="0" name=""/>
        <dsp:cNvSpPr/>
      </dsp:nvSpPr>
      <dsp:spPr>
        <a:xfrm rot="10800000">
          <a:off x="0" y="2698255"/>
          <a:ext cx="8282761" cy="1361568"/>
        </a:xfrm>
        <a:prstGeom prst="upArrowCallout">
          <a:avLst/>
        </a:prstGeom>
        <a:solidFill>
          <a:schemeClr val="accent3">
            <a:hueOff val="-1983487"/>
            <a:satOff val="13555"/>
            <a:lumOff val="183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AU" sz="2000" b="1" kern="1200" dirty="0" smtClean="0">
              <a:latin typeface="Arial" pitchFamily="34" charset="0"/>
              <a:cs typeface="Arial" pitchFamily="34" charset="0"/>
            </a:rPr>
            <a:t>Insurers/Self-insurers</a:t>
          </a:r>
          <a:endParaRPr lang="en-AU" sz="2000" b="1" kern="1200" dirty="0">
            <a:latin typeface="Arial" pitchFamily="34" charset="0"/>
            <a:cs typeface="Arial" pitchFamily="34" charset="0"/>
          </a:endParaRPr>
        </a:p>
      </dsp:txBody>
      <dsp:txXfrm rot="-10800000">
        <a:off x="0" y="2698255"/>
        <a:ext cx="8282761" cy="477910"/>
      </dsp:txXfrm>
    </dsp:sp>
    <dsp:sp modelId="{752E5E08-8EB0-4280-8B2E-E6AFF2B90009}">
      <dsp:nvSpPr>
        <dsp:cNvPr id="0" name=""/>
        <dsp:cNvSpPr/>
      </dsp:nvSpPr>
      <dsp:spPr>
        <a:xfrm>
          <a:off x="0" y="3176166"/>
          <a:ext cx="4141380" cy="407108"/>
        </a:xfrm>
        <a:prstGeom prst="rect">
          <a:avLst/>
        </a:prstGeom>
        <a:solidFill>
          <a:schemeClr val="accent3">
            <a:tint val="40000"/>
            <a:alpha val="90000"/>
            <a:hueOff val="0"/>
            <a:satOff val="0"/>
            <a:lumOff val="0"/>
            <a:alphaOff val="0"/>
          </a:schemeClr>
        </a:solidFill>
        <a:ln>
          <a:noFill/>
        </a:ln>
        <a:effectLst>
          <a:outerShdw blurRad="40000" dist="23000" dir="5400000" rotWithShape="0">
            <a:srgbClr val="000000">
              <a:alpha val="35000"/>
            </a:srgbClr>
          </a:outerShdw>
        </a:effectLst>
        <a:sp3d z="50080" prstMaterial="plastic">
          <a:bevelT w="25400" h="25400"/>
          <a:bevelB w="25400" h="25400"/>
        </a:sp3d>
      </dsp:spPr>
      <dsp:style>
        <a:lnRef idx="0">
          <a:scrgbClr r="0" g="0" b="0"/>
        </a:lnRef>
        <a:fillRef idx="1">
          <a:scrgbClr r="0" g="0" b="0"/>
        </a:fillRef>
        <a:effectRef idx="2">
          <a:scrgbClr r="0" g="0" b="0"/>
        </a:effectRef>
        <a:fontRef idx="minor"/>
      </dsp:style>
      <dsp:txBody>
        <a:bodyPr spcFirstLastPara="0" vert="horz" wrap="square" lIns="113792" tIns="20320" rIns="113792" bIns="20320" numCol="1" spcCol="1270" anchor="ctr" anchorCtr="0">
          <a:noAutofit/>
        </a:bodyPr>
        <a:lstStyle/>
        <a:p>
          <a:pPr lvl="0" algn="ctr" defTabSz="711200">
            <a:lnSpc>
              <a:spcPct val="90000"/>
            </a:lnSpc>
            <a:spcBef>
              <a:spcPct val="0"/>
            </a:spcBef>
            <a:spcAft>
              <a:spcPct val="35000"/>
            </a:spcAft>
          </a:pPr>
          <a:r>
            <a:rPr lang="en-AU" sz="1600" kern="1200" dirty="0" smtClean="0">
              <a:latin typeface="Arial" pitchFamily="34" charset="0"/>
              <a:cs typeface="Arial" pitchFamily="34" charset="0"/>
            </a:rPr>
            <a:t>Accurate and complete data entry</a:t>
          </a:r>
          <a:endParaRPr lang="en-AU" sz="1600" kern="1200" dirty="0">
            <a:latin typeface="Arial" pitchFamily="34" charset="0"/>
            <a:cs typeface="Arial" pitchFamily="34" charset="0"/>
          </a:endParaRPr>
        </a:p>
      </dsp:txBody>
      <dsp:txXfrm>
        <a:off x="0" y="3176166"/>
        <a:ext cx="4141380" cy="407108"/>
      </dsp:txXfrm>
    </dsp:sp>
    <dsp:sp modelId="{32EEEDF9-3AF5-4B3B-B239-3532D94A944F}">
      <dsp:nvSpPr>
        <dsp:cNvPr id="0" name=""/>
        <dsp:cNvSpPr/>
      </dsp:nvSpPr>
      <dsp:spPr>
        <a:xfrm>
          <a:off x="4141380" y="3176166"/>
          <a:ext cx="4141380" cy="407108"/>
        </a:xfrm>
        <a:prstGeom prst="rect">
          <a:avLst/>
        </a:prstGeom>
        <a:solidFill>
          <a:schemeClr val="accent3">
            <a:tint val="40000"/>
            <a:alpha val="90000"/>
            <a:hueOff val="-1494603"/>
            <a:satOff val="8279"/>
            <a:lumOff val="557"/>
            <a:alphaOff val="0"/>
          </a:schemeClr>
        </a:solidFill>
        <a:ln>
          <a:noFill/>
        </a:ln>
        <a:effectLst>
          <a:outerShdw blurRad="40000" dist="23000" dir="5400000" rotWithShape="0">
            <a:srgbClr val="000000">
              <a:alpha val="35000"/>
            </a:srgbClr>
          </a:outerShdw>
        </a:effectLst>
        <a:sp3d z="50080" prstMaterial="plastic">
          <a:bevelT w="25400" h="25400"/>
          <a:bevelB w="25400" h="25400"/>
        </a:sp3d>
      </dsp:spPr>
      <dsp:style>
        <a:lnRef idx="0">
          <a:scrgbClr r="0" g="0" b="0"/>
        </a:lnRef>
        <a:fillRef idx="1">
          <a:scrgbClr r="0" g="0" b="0"/>
        </a:fillRef>
        <a:effectRef idx="2">
          <a:scrgbClr r="0" g="0" b="0"/>
        </a:effectRef>
        <a:fontRef idx="minor"/>
      </dsp:style>
      <dsp:txBody>
        <a:bodyPr spcFirstLastPara="0" vert="horz" wrap="square" lIns="113792" tIns="20320" rIns="113792" bIns="20320" numCol="1" spcCol="1270" anchor="ctr" anchorCtr="0">
          <a:noAutofit/>
        </a:bodyPr>
        <a:lstStyle/>
        <a:p>
          <a:pPr lvl="0" algn="ctr" defTabSz="711200">
            <a:lnSpc>
              <a:spcPct val="90000"/>
            </a:lnSpc>
            <a:spcBef>
              <a:spcPct val="0"/>
            </a:spcBef>
            <a:spcAft>
              <a:spcPct val="35000"/>
            </a:spcAft>
          </a:pPr>
          <a:r>
            <a:rPr lang="en-AU" sz="1600" kern="1200" dirty="0" smtClean="0">
              <a:latin typeface="Arial" pitchFamily="34" charset="0"/>
              <a:cs typeface="Arial" pitchFamily="34" charset="0"/>
            </a:rPr>
            <a:t>Immediate attention to data quality issue</a:t>
          </a:r>
          <a:endParaRPr lang="en-AU" sz="1600" kern="1200" dirty="0">
            <a:latin typeface="Arial" pitchFamily="34" charset="0"/>
            <a:cs typeface="Arial" pitchFamily="34" charset="0"/>
          </a:endParaRPr>
        </a:p>
      </dsp:txBody>
      <dsp:txXfrm>
        <a:off x="4141380" y="3176166"/>
        <a:ext cx="4141380" cy="407108"/>
      </dsp:txXfrm>
    </dsp:sp>
    <dsp:sp modelId="{E63C21FE-3998-4EEF-957F-95A3A398658A}">
      <dsp:nvSpPr>
        <dsp:cNvPr id="0" name=""/>
        <dsp:cNvSpPr/>
      </dsp:nvSpPr>
      <dsp:spPr>
        <a:xfrm rot="10800000">
          <a:off x="0" y="1349966"/>
          <a:ext cx="8282761" cy="1361568"/>
        </a:xfrm>
        <a:prstGeom prst="upArrowCallout">
          <a:avLst/>
        </a:prstGeom>
        <a:solidFill>
          <a:schemeClr val="accent3">
            <a:hueOff val="-3966974"/>
            <a:satOff val="27111"/>
            <a:lumOff val="3661"/>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AU" sz="2000" b="1" kern="1200" dirty="0" smtClean="0">
              <a:latin typeface="Arial" pitchFamily="34" charset="0"/>
              <a:cs typeface="Arial" pitchFamily="34" charset="0"/>
            </a:rPr>
            <a:t>Employers</a:t>
          </a:r>
          <a:endParaRPr lang="en-AU" sz="2000" b="1" kern="1200" dirty="0">
            <a:latin typeface="Arial" pitchFamily="34" charset="0"/>
            <a:cs typeface="Arial" pitchFamily="34" charset="0"/>
          </a:endParaRPr>
        </a:p>
      </dsp:txBody>
      <dsp:txXfrm rot="-10800000">
        <a:off x="0" y="1349966"/>
        <a:ext cx="8282761" cy="477910"/>
      </dsp:txXfrm>
    </dsp:sp>
    <dsp:sp modelId="{EDCA5BC2-825D-44B6-988C-F9A9435ABDC4}">
      <dsp:nvSpPr>
        <dsp:cNvPr id="0" name=""/>
        <dsp:cNvSpPr/>
      </dsp:nvSpPr>
      <dsp:spPr>
        <a:xfrm>
          <a:off x="0" y="1827876"/>
          <a:ext cx="8282761" cy="407108"/>
        </a:xfrm>
        <a:prstGeom prst="rect">
          <a:avLst/>
        </a:prstGeom>
        <a:solidFill>
          <a:schemeClr val="accent3">
            <a:tint val="40000"/>
            <a:alpha val="90000"/>
            <a:hueOff val="-2989205"/>
            <a:satOff val="16558"/>
            <a:lumOff val="1114"/>
            <a:alphaOff val="0"/>
          </a:schemeClr>
        </a:solidFill>
        <a:ln>
          <a:noFill/>
        </a:ln>
        <a:effectLst>
          <a:outerShdw blurRad="40000" dist="23000" dir="5400000" rotWithShape="0">
            <a:srgbClr val="000000">
              <a:alpha val="35000"/>
            </a:srgbClr>
          </a:outerShdw>
        </a:effectLst>
        <a:sp3d z="50080" prstMaterial="plastic">
          <a:bevelT w="25400" h="25400"/>
          <a:bevelB w="25400" h="25400"/>
        </a:sp3d>
      </dsp:spPr>
      <dsp:style>
        <a:lnRef idx="0">
          <a:scrgbClr r="0" g="0" b="0"/>
        </a:lnRef>
        <a:fillRef idx="1">
          <a:scrgbClr r="0" g="0" b="0"/>
        </a:fillRef>
        <a:effectRef idx="2">
          <a:scrgbClr r="0" g="0" b="0"/>
        </a:effectRef>
        <a:fontRef idx="minor"/>
      </dsp:style>
      <dsp:txBody>
        <a:bodyPr spcFirstLastPara="0" vert="horz" wrap="square" lIns="128016" tIns="22860" rIns="128016" bIns="22860" numCol="1" spcCol="1270" anchor="ctr" anchorCtr="0">
          <a:noAutofit/>
        </a:bodyPr>
        <a:lstStyle/>
        <a:p>
          <a:pPr lvl="0" algn="ctr" defTabSz="800100">
            <a:lnSpc>
              <a:spcPct val="90000"/>
            </a:lnSpc>
            <a:spcBef>
              <a:spcPct val="0"/>
            </a:spcBef>
            <a:spcAft>
              <a:spcPct val="35000"/>
            </a:spcAft>
          </a:pPr>
          <a:r>
            <a:rPr lang="en-AU" sz="1800" kern="1200" dirty="0" smtClean="0">
              <a:latin typeface="Arial" pitchFamily="34" charset="0"/>
              <a:cs typeface="Arial" pitchFamily="34" charset="0"/>
            </a:rPr>
            <a:t>Quick lodgement of claim with insurer</a:t>
          </a:r>
          <a:endParaRPr lang="en-AU" sz="1800" kern="1200" dirty="0">
            <a:latin typeface="Arial" pitchFamily="34" charset="0"/>
            <a:cs typeface="Arial" pitchFamily="34" charset="0"/>
          </a:endParaRPr>
        </a:p>
      </dsp:txBody>
      <dsp:txXfrm>
        <a:off x="0" y="1827876"/>
        <a:ext cx="8282761" cy="407108"/>
      </dsp:txXfrm>
    </dsp:sp>
    <dsp:sp modelId="{AB3E8C33-B20E-4504-83A6-FDADAFFC13CC}">
      <dsp:nvSpPr>
        <dsp:cNvPr id="0" name=""/>
        <dsp:cNvSpPr/>
      </dsp:nvSpPr>
      <dsp:spPr>
        <a:xfrm rot="10800000">
          <a:off x="0" y="1677"/>
          <a:ext cx="8282761" cy="1361568"/>
        </a:xfrm>
        <a:prstGeom prst="upArrowCallout">
          <a:avLst/>
        </a:prstGeom>
        <a:solidFill>
          <a:schemeClr val="accent3">
            <a:hueOff val="-5950460"/>
            <a:satOff val="40666"/>
            <a:lumOff val="5491"/>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AU" sz="2000" b="1" kern="1200" dirty="0" smtClean="0">
              <a:latin typeface="Arial" pitchFamily="34" charset="0"/>
              <a:cs typeface="Arial" pitchFamily="34" charset="0"/>
            </a:rPr>
            <a:t>Workers</a:t>
          </a:r>
          <a:endParaRPr lang="en-AU" sz="2000" b="1" kern="1200" dirty="0">
            <a:latin typeface="Arial" pitchFamily="34" charset="0"/>
            <a:cs typeface="Arial" pitchFamily="34" charset="0"/>
          </a:endParaRPr>
        </a:p>
      </dsp:txBody>
      <dsp:txXfrm rot="-10800000">
        <a:off x="0" y="1677"/>
        <a:ext cx="8282761" cy="477910"/>
      </dsp:txXfrm>
    </dsp:sp>
    <dsp:sp modelId="{758CE1CE-F90B-4DE2-96C8-9477239AE7B9}">
      <dsp:nvSpPr>
        <dsp:cNvPr id="0" name=""/>
        <dsp:cNvSpPr/>
      </dsp:nvSpPr>
      <dsp:spPr>
        <a:xfrm>
          <a:off x="0" y="479587"/>
          <a:ext cx="4141380" cy="407108"/>
        </a:xfrm>
        <a:prstGeom prst="rect">
          <a:avLst/>
        </a:prstGeom>
        <a:solidFill>
          <a:schemeClr val="accent3">
            <a:tint val="40000"/>
            <a:alpha val="90000"/>
            <a:hueOff val="-4483808"/>
            <a:satOff val="24837"/>
            <a:lumOff val="1670"/>
            <a:alphaOff val="0"/>
          </a:schemeClr>
        </a:solidFill>
        <a:ln>
          <a:noFill/>
        </a:ln>
        <a:effectLst>
          <a:outerShdw blurRad="40000" dist="23000" dir="5400000" rotWithShape="0">
            <a:srgbClr val="000000">
              <a:alpha val="35000"/>
            </a:srgbClr>
          </a:outerShdw>
        </a:effectLst>
        <a:sp3d z="50080" prstMaterial="plastic">
          <a:bevelT w="25400" h="25400"/>
          <a:bevelB w="25400" h="25400"/>
        </a:sp3d>
      </dsp:spPr>
      <dsp:style>
        <a:lnRef idx="0">
          <a:scrgbClr r="0" g="0" b="0"/>
        </a:lnRef>
        <a:fillRef idx="1">
          <a:scrgbClr r="0" g="0" b="0"/>
        </a:fillRef>
        <a:effectRef idx="2">
          <a:scrgbClr r="0" g="0" b="0"/>
        </a:effectRef>
        <a:fontRef idx="minor"/>
      </dsp:style>
      <dsp:txBody>
        <a:bodyPr spcFirstLastPara="0" vert="horz" wrap="square" lIns="128016" tIns="22860" rIns="128016" bIns="22860" numCol="1" spcCol="1270" anchor="ctr" anchorCtr="0">
          <a:noAutofit/>
        </a:bodyPr>
        <a:lstStyle/>
        <a:p>
          <a:pPr lvl="0" algn="ctr" defTabSz="800100">
            <a:lnSpc>
              <a:spcPct val="90000"/>
            </a:lnSpc>
            <a:spcBef>
              <a:spcPct val="0"/>
            </a:spcBef>
            <a:spcAft>
              <a:spcPct val="35000"/>
            </a:spcAft>
          </a:pPr>
          <a:r>
            <a:rPr lang="en-AU" sz="1800" kern="1200" dirty="0" smtClean="0">
              <a:latin typeface="Arial" pitchFamily="34" charset="0"/>
              <a:cs typeface="Arial" pitchFamily="34" charset="0"/>
            </a:rPr>
            <a:t>Claim form</a:t>
          </a:r>
          <a:endParaRPr lang="en-AU" sz="1800" kern="1200" dirty="0">
            <a:latin typeface="Arial" pitchFamily="34" charset="0"/>
            <a:cs typeface="Arial" pitchFamily="34" charset="0"/>
          </a:endParaRPr>
        </a:p>
      </dsp:txBody>
      <dsp:txXfrm>
        <a:off x="0" y="479587"/>
        <a:ext cx="4141380" cy="407108"/>
      </dsp:txXfrm>
    </dsp:sp>
    <dsp:sp modelId="{1495FE74-D745-4F55-AEFD-F95905ACE329}">
      <dsp:nvSpPr>
        <dsp:cNvPr id="0" name=""/>
        <dsp:cNvSpPr/>
      </dsp:nvSpPr>
      <dsp:spPr>
        <a:xfrm>
          <a:off x="4141380" y="479587"/>
          <a:ext cx="4141380" cy="407108"/>
        </a:xfrm>
        <a:prstGeom prst="rect">
          <a:avLst/>
        </a:prstGeom>
        <a:solidFill>
          <a:schemeClr val="accent3">
            <a:tint val="40000"/>
            <a:alpha val="90000"/>
            <a:hueOff val="-5978411"/>
            <a:satOff val="33116"/>
            <a:lumOff val="2227"/>
            <a:alphaOff val="0"/>
          </a:schemeClr>
        </a:solidFill>
        <a:ln>
          <a:noFill/>
        </a:ln>
        <a:effectLst>
          <a:outerShdw blurRad="40000" dist="23000" dir="5400000" rotWithShape="0">
            <a:srgbClr val="000000">
              <a:alpha val="35000"/>
            </a:srgbClr>
          </a:outerShdw>
        </a:effectLst>
        <a:sp3d z="50080" prstMaterial="plastic">
          <a:bevelT w="25400" h="25400"/>
          <a:bevelB w="25400" h="25400"/>
        </a:sp3d>
      </dsp:spPr>
      <dsp:style>
        <a:lnRef idx="0">
          <a:scrgbClr r="0" g="0" b="0"/>
        </a:lnRef>
        <a:fillRef idx="1">
          <a:scrgbClr r="0" g="0" b="0"/>
        </a:fillRef>
        <a:effectRef idx="2">
          <a:scrgbClr r="0" g="0" b="0"/>
        </a:effectRef>
        <a:fontRef idx="minor"/>
      </dsp:style>
      <dsp:txBody>
        <a:bodyPr spcFirstLastPara="0" vert="horz" wrap="square" lIns="128016" tIns="22860" rIns="128016" bIns="22860" numCol="1" spcCol="1270" anchor="ctr" anchorCtr="0">
          <a:noAutofit/>
        </a:bodyPr>
        <a:lstStyle/>
        <a:p>
          <a:pPr lvl="0" algn="ctr" defTabSz="800100">
            <a:lnSpc>
              <a:spcPct val="90000"/>
            </a:lnSpc>
            <a:spcBef>
              <a:spcPct val="0"/>
            </a:spcBef>
            <a:spcAft>
              <a:spcPct val="35000"/>
            </a:spcAft>
          </a:pPr>
          <a:r>
            <a:rPr lang="en-AU" sz="1800" kern="1200" dirty="0" smtClean="0">
              <a:latin typeface="Arial" pitchFamily="34" charset="0"/>
              <a:cs typeface="Arial" pitchFamily="34" charset="0"/>
            </a:rPr>
            <a:t>First medical certificate</a:t>
          </a:r>
          <a:endParaRPr lang="en-AU" sz="1800" kern="1200" dirty="0">
            <a:latin typeface="Arial" pitchFamily="34" charset="0"/>
            <a:cs typeface="Arial" pitchFamily="34" charset="0"/>
          </a:endParaRPr>
        </a:p>
      </dsp:txBody>
      <dsp:txXfrm>
        <a:off x="4141380" y="479587"/>
        <a:ext cx="4141380" cy="40710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4">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1" y="3"/>
            <a:ext cx="2946400" cy="4968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charset="0"/>
              </a:defRPr>
            </a:lvl1pPr>
          </a:lstStyle>
          <a:p>
            <a:pPr>
              <a:defRPr/>
            </a:pPr>
            <a:endParaRPr lang="en-AU" dirty="0"/>
          </a:p>
        </p:txBody>
      </p:sp>
      <p:sp>
        <p:nvSpPr>
          <p:cNvPr id="100355" name="Rectangle 3"/>
          <p:cNvSpPr>
            <a:spLocks noGrp="1" noChangeArrowheads="1"/>
          </p:cNvSpPr>
          <p:nvPr>
            <p:ph type="dt" sz="quarter" idx="1"/>
          </p:nvPr>
        </p:nvSpPr>
        <p:spPr bwMode="auto">
          <a:xfrm>
            <a:off x="3851275" y="3"/>
            <a:ext cx="2946400" cy="4968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charset="0"/>
              </a:defRPr>
            </a:lvl1pPr>
          </a:lstStyle>
          <a:p>
            <a:pPr>
              <a:defRPr/>
            </a:pPr>
            <a:endParaRPr lang="en-AU" dirty="0"/>
          </a:p>
        </p:txBody>
      </p:sp>
      <p:sp>
        <p:nvSpPr>
          <p:cNvPr id="100356" name="Rectangle 4"/>
          <p:cNvSpPr>
            <a:spLocks noGrp="1" noChangeArrowheads="1"/>
          </p:cNvSpPr>
          <p:nvPr>
            <p:ph type="ftr" sz="quarter" idx="2"/>
          </p:nvPr>
        </p:nvSpPr>
        <p:spPr bwMode="auto">
          <a:xfrm>
            <a:off x="1" y="9429755"/>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charset="0"/>
              </a:defRPr>
            </a:lvl1pPr>
          </a:lstStyle>
          <a:p>
            <a:pPr>
              <a:defRPr/>
            </a:pPr>
            <a:endParaRPr lang="en-AU" dirty="0"/>
          </a:p>
        </p:txBody>
      </p:sp>
      <p:sp>
        <p:nvSpPr>
          <p:cNvPr id="100357" name="Rectangle 5"/>
          <p:cNvSpPr>
            <a:spLocks noGrp="1" noChangeArrowheads="1"/>
          </p:cNvSpPr>
          <p:nvPr>
            <p:ph type="sldNum" sz="quarter" idx="3"/>
          </p:nvPr>
        </p:nvSpPr>
        <p:spPr bwMode="auto">
          <a:xfrm>
            <a:off x="3851275" y="9429755"/>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charset="0"/>
              </a:defRPr>
            </a:lvl1pPr>
          </a:lstStyle>
          <a:p>
            <a:pPr>
              <a:defRPr/>
            </a:pPr>
            <a:fld id="{13B9D434-D43C-453A-8900-B47E43B22CEE}" type="slidenum">
              <a:rPr lang="en-AU"/>
              <a:pPr>
                <a:defRPr/>
              </a:pPr>
              <a:t>‹#›</a:t>
            </a:fld>
            <a:endParaRPr lang="en-AU" dirty="0"/>
          </a:p>
        </p:txBody>
      </p:sp>
    </p:spTree>
    <p:extLst>
      <p:ext uri="{BB962C8B-B14F-4D97-AF65-F5344CB8AC3E}">
        <p14:creationId xmlns:p14="http://schemas.microsoft.com/office/powerpoint/2010/main" val="39965311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1" y="3"/>
            <a:ext cx="2946400" cy="4968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charset="0"/>
              </a:defRPr>
            </a:lvl1pPr>
          </a:lstStyle>
          <a:p>
            <a:pPr>
              <a:defRPr/>
            </a:pPr>
            <a:endParaRPr lang="en-US" dirty="0"/>
          </a:p>
        </p:txBody>
      </p:sp>
      <p:sp>
        <p:nvSpPr>
          <p:cNvPr id="7171" name="Rectangle 3"/>
          <p:cNvSpPr>
            <a:spLocks noGrp="1" noChangeArrowheads="1"/>
          </p:cNvSpPr>
          <p:nvPr>
            <p:ph type="dt" idx="1"/>
          </p:nvPr>
        </p:nvSpPr>
        <p:spPr bwMode="auto">
          <a:xfrm>
            <a:off x="3851275" y="3"/>
            <a:ext cx="2946400" cy="4968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charset="0"/>
              </a:defRPr>
            </a:lvl1pPr>
          </a:lstStyle>
          <a:p>
            <a:pPr>
              <a:defRPr/>
            </a:pPr>
            <a:endParaRPr lang="en-US" dirty="0"/>
          </a:p>
        </p:txBody>
      </p:sp>
      <p:sp>
        <p:nvSpPr>
          <p:cNvPr id="68612" name="Rectangle 4"/>
          <p:cNvSpPr>
            <a:spLocks noGrp="1" noRot="1" noChangeAspect="1" noChangeArrowheads="1" noTextEdit="1"/>
          </p:cNvSpPr>
          <p:nvPr>
            <p:ph type="sldImg" idx="2"/>
          </p:nvPr>
        </p:nvSpPr>
        <p:spPr bwMode="auto">
          <a:xfrm>
            <a:off x="919163" y="744538"/>
            <a:ext cx="4962525" cy="3722687"/>
          </a:xfrm>
          <a:prstGeom prst="rect">
            <a:avLst/>
          </a:prstGeom>
          <a:noFill/>
          <a:ln w="9525">
            <a:solidFill>
              <a:srgbClr val="000000"/>
            </a:solidFill>
            <a:miter lim="800000"/>
            <a:headEnd/>
            <a:tailEnd/>
          </a:ln>
        </p:spPr>
      </p:sp>
      <p:sp>
        <p:nvSpPr>
          <p:cNvPr id="7174" name="Rectangle 6"/>
          <p:cNvSpPr>
            <a:spLocks noGrp="1" noChangeArrowheads="1"/>
          </p:cNvSpPr>
          <p:nvPr>
            <p:ph type="ftr" sz="quarter" idx="4"/>
          </p:nvPr>
        </p:nvSpPr>
        <p:spPr bwMode="auto">
          <a:xfrm>
            <a:off x="1" y="9429755"/>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charset="0"/>
              </a:defRPr>
            </a:lvl1pPr>
          </a:lstStyle>
          <a:p>
            <a:pPr>
              <a:defRPr/>
            </a:pPr>
            <a:endParaRPr lang="en-US" dirty="0"/>
          </a:p>
        </p:txBody>
      </p:sp>
      <p:sp>
        <p:nvSpPr>
          <p:cNvPr id="2" name="Notes Placeholder 1"/>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3" name="Slide Number Placeholder 2"/>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ED0E57B4-9B9B-4BEF-9A4C-C1B48AE3E35C}" type="slidenum">
              <a:rPr lang="en-AU" smtClean="0"/>
              <a:t>‹#›</a:t>
            </a:fld>
            <a:endParaRPr lang="en-AU"/>
          </a:p>
        </p:txBody>
      </p:sp>
    </p:spTree>
    <p:extLst>
      <p:ext uri="{BB962C8B-B14F-4D97-AF65-F5344CB8AC3E}">
        <p14:creationId xmlns:p14="http://schemas.microsoft.com/office/powerpoint/2010/main" val="186961831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06464" y="4714881"/>
            <a:ext cx="4984750" cy="4467225"/>
          </a:xfrm>
          <a:prstGeom prst="rect">
            <a:avLst/>
          </a:prstGeom>
        </p:spPr>
        <p:txBody>
          <a:bodyPr>
            <a:normAutofit/>
          </a:bodyPr>
          <a:lstStyle/>
          <a:p>
            <a:endParaRPr lang="en-AU" baseline="0" dirty="0" smtClean="0"/>
          </a:p>
        </p:txBody>
      </p:sp>
      <p:sp>
        <p:nvSpPr>
          <p:cNvPr id="4" name="Slide Number Placeholder 3"/>
          <p:cNvSpPr>
            <a:spLocks noGrp="1"/>
          </p:cNvSpPr>
          <p:nvPr>
            <p:ph type="sldNum" sz="quarter" idx="10"/>
          </p:nvPr>
        </p:nvSpPr>
        <p:spPr>
          <a:xfrm>
            <a:off x="3851275" y="9429755"/>
            <a:ext cx="2946400" cy="496887"/>
          </a:xfrm>
          <a:prstGeom prst="rect">
            <a:avLst/>
          </a:prstGeom>
        </p:spPr>
        <p:txBody>
          <a:bodyPr/>
          <a:lstStyle/>
          <a:p>
            <a:pPr>
              <a:defRPr/>
            </a:pPr>
            <a:fld id="{1C85D65F-1C41-452F-9B72-B7DEDE8704FF}" type="slidenum">
              <a:rPr lang="en-US" smtClean="0"/>
              <a:pPr>
                <a:defRPr/>
              </a:pPr>
              <a:t>1</a:t>
            </a:fld>
            <a:endParaRPr lang="en-US" dirty="0"/>
          </a:p>
        </p:txBody>
      </p:sp>
    </p:spTree>
    <p:extLst>
      <p:ext uri="{BB962C8B-B14F-4D97-AF65-F5344CB8AC3E}">
        <p14:creationId xmlns:p14="http://schemas.microsoft.com/office/powerpoint/2010/main" val="30859735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06464" y="4714881"/>
            <a:ext cx="4984750" cy="4467225"/>
          </a:xfrm>
          <a:prstGeom prst="rect">
            <a:avLst/>
          </a:prstGeom>
        </p:spPr>
        <p:txBody>
          <a:bodyPr>
            <a:normAutofit/>
          </a:bodyPr>
          <a:lstStyle/>
          <a:p>
            <a:pPr marL="171450" indent="-171450">
              <a:buFont typeface="Arial" panose="020B0604020202020204" pitchFamily="34" charset="0"/>
              <a:buChar char="•"/>
            </a:pPr>
            <a:r>
              <a:rPr lang="en-AU" sz="1100" kern="1200" dirty="0" smtClean="0">
                <a:solidFill>
                  <a:schemeClr val="tx1"/>
                </a:solidFill>
                <a:effectLst/>
                <a:latin typeface="Arial" panose="020B0604020202020204" pitchFamily="34" charset="0"/>
                <a:ea typeface="+mn-ea"/>
                <a:cs typeface="Arial" panose="020B0604020202020204" pitchFamily="34" charset="0"/>
              </a:rPr>
              <a:t>The Health Care, Construction and Manufacturing industries incur the largest number of long duration claims. </a:t>
            </a:r>
          </a:p>
          <a:p>
            <a:pPr marL="171450" indent="-171450">
              <a:buFont typeface="Arial" panose="020B0604020202020204" pitchFamily="34" charset="0"/>
              <a:buChar char="•"/>
            </a:pPr>
            <a:endParaRPr lang="en-AU" sz="1100" kern="1200" dirty="0" smtClean="0">
              <a:solidFill>
                <a:schemeClr val="tx1"/>
              </a:solidFill>
              <a:effectLst/>
              <a:latin typeface="Arial" panose="020B0604020202020204" pitchFamily="34" charset="0"/>
              <a:ea typeface="+mn-ea"/>
              <a:cs typeface="Arial" panose="020B0604020202020204" pitchFamily="34" charset="0"/>
            </a:endParaRPr>
          </a:p>
          <a:p>
            <a:pPr marL="171450" indent="-171450">
              <a:buFont typeface="Arial" panose="020B0604020202020204" pitchFamily="34" charset="0"/>
              <a:buChar char="•"/>
            </a:pPr>
            <a:r>
              <a:rPr lang="en-AU" sz="1100" kern="1200" dirty="0" smtClean="0">
                <a:solidFill>
                  <a:schemeClr val="tx1"/>
                </a:solidFill>
                <a:effectLst/>
                <a:latin typeface="Arial" panose="020B0604020202020204" pitchFamily="34" charset="0"/>
                <a:ea typeface="+mn-ea"/>
                <a:cs typeface="Arial" panose="020B0604020202020204" pitchFamily="34" charset="0"/>
              </a:rPr>
              <a:t>The Construction industry recorded the greatest change in long duration claim numbers, increasing by 51% between 2009/10 and 2011/12.  the Mining and Transport</a:t>
            </a:r>
            <a:r>
              <a:rPr lang="en-AU" sz="1100" kern="1200" baseline="0" dirty="0" smtClean="0">
                <a:solidFill>
                  <a:schemeClr val="tx1"/>
                </a:solidFill>
                <a:effectLst/>
                <a:latin typeface="Arial" panose="020B0604020202020204" pitchFamily="34" charset="0"/>
                <a:ea typeface="+mn-ea"/>
                <a:cs typeface="Arial" panose="020B0604020202020204" pitchFamily="34" charset="0"/>
              </a:rPr>
              <a:t> industries also recorded significant increases.</a:t>
            </a:r>
          </a:p>
          <a:p>
            <a:pPr marL="171450" indent="-171450">
              <a:buFont typeface="Arial" panose="020B0604020202020204" pitchFamily="34" charset="0"/>
              <a:buChar char="•"/>
            </a:pPr>
            <a:endParaRPr lang="en-AU" sz="1100" kern="1200" baseline="0" dirty="0" smtClean="0">
              <a:solidFill>
                <a:schemeClr val="tx1"/>
              </a:solidFill>
              <a:effectLst/>
              <a:latin typeface="Arial" panose="020B0604020202020204" pitchFamily="34" charset="0"/>
              <a:ea typeface="+mn-ea"/>
              <a:cs typeface="Arial" panose="020B0604020202020204" pitchFamily="34" charset="0"/>
            </a:endParaRP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AU" sz="1100" kern="1200" dirty="0" smtClean="0">
                <a:solidFill>
                  <a:schemeClr val="tx1"/>
                </a:solidFill>
                <a:effectLst/>
                <a:latin typeface="Arial" panose="020B0604020202020204" pitchFamily="34" charset="0"/>
                <a:ea typeface="+mn-ea"/>
                <a:cs typeface="Arial" panose="020B0604020202020204" pitchFamily="34" charset="0"/>
              </a:rPr>
              <a:t>Labourers, Technicians and trades workers and Machinery operators and drivers accounted for around 70% of all long duration claims. Numbers of long duration claims increased in 2011/12 for every occupational category except Sales workers.</a:t>
            </a:r>
            <a:endParaRPr lang="en-AU" sz="1100" baseline="0" dirty="0" smtClean="0">
              <a:latin typeface="Arial" panose="020B0604020202020204" pitchFamily="34" charset="0"/>
              <a:cs typeface="Arial" panose="020B0604020202020204" pitchFamily="34" charset="0"/>
            </a:endParaRPr>
          </a:p>
          <a:p>
            <a:endParaRPr lang="en-AU" sz="1200" kern="1200" dirty="0">
              <a:solidFill>
                <a:schemeClr val="tx1"/>
              </a:solidFill>
              <a:effectLst/>
              <a:latin typeface="Times" charset="0"/>
              <a:ea typeface="+mn-ea"/>
              <a:cs typeface="Arial" charset="0"/>
            </a:endParaRPr>
          </a:p>
        </p:txBody>
      </p:sp>
      <p:sp>
        <p:nvSpPr>
          <p:cNvPr id="4" name="Slide Number Placeholder 3"/>
          <p:cNvSpPr>
            <a:spLocks noGrp="1"/>
          </p:cNvSpPr>
          <p:nvPr>
            <p:ph type="sldNum" sz="quarter" idx="10"/>
          </p:nvPr>
        </p:nvSpPr>
        <p:spPr>
          <a:xfrm>
            <a:off x="3851275" y="9429755"/>
            <a:ext cx="2946400" cy="496887"/>
          </a:xfrm>
          <a:prstGeom prst="rect">
            <a:avLst/>
          </a:prstGeom>
        </p:spPr>
        <p:txBody>
          <a:bodyPr/>
          <a:lstStyle/>
          <a:p>
            <a:pPr>
              <a:defRPr/>
            </a:pPr>
            <a:fld id="{1C85D65F-1C41-452F-9B72-B7DEDE8704FF}" type="slidenum">
              <a:rPr lang="en-US" smtClean="0"/>
              <a:pPr>
                <a:defRPr/>
              </a:pPr>
              <a:t>10</a:t>
            </a:fld>
            <a:endParaRPr lang="en-US" dirty="0"/>
          </a:p>
        </p:txBody>
      </p:sp>
    </p:spTree>
    <p:extLst>
      <p:ext uri="{BB962C8B-B14F-4D97-AF65-F5344CB8AC3E}">
        <p14:creationId xmlns:p14="http://schemas.microsoft.com/office/powerpoint/2010/main" val="14342725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a:xfrm>
            <a:off x="906464" y="4714881"/>
            <a:ext cx="4984750" cy="4467225"/>
          </a:xfrm>
          <a:prstGeom prst="rect">
            <a:avLst/>
          </a:prstGeom>
          <a:noFill/>
          <a:ln/>
        </p:spPr>
        <p:txBody>
          <a:bodyPr/>
          <a:lstStyle/>
          <a:p>
            <a:pPr marL="171450" marR="0" lvl="1"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AU" sz="1100" dirty="0" smtClean="0">
                <a:latin typeface="Arial" panose="020B0604020202020204" pitchFamily="34" charset="0"/>
                <a:cs typeface="Arial" panose="020B0604020202020204" pitchFamily="34" charset="0"/>
              </a:rPr>
              <a:t>Now let’s look at some more recent data,</a:t>
            </a:r>
            <a:r>
              <a:rPr lang="en-AU" sz="1100" baseline="0" dirty="0" smtClean="0">
                <a:latin typeface="Arial" panose="020B0604020202020204" pitchFamily="34" charset="0"/>
                <a:cs typeface="Arial" panose="020B0604020202020204" pitchFamily="34" charset="0"/>
              </a:rPr>
              <a:t> based on the finalisation date.  </a:t>
            </a:r>
            <a:endParaRPr lang="en-AU" sz="1100" dirty="0" smtClean="0">
              <a:latin typeface="Arial" panose="020B0604020202020204" pitchFamily="34" charset="0"/>
              <a:cs typeface="Arial" panose="020B0604020202020204" pitchFamily="34" charset="0"/>
            </a:endParaRPr>
          </a:p>
          <a:p>
            <a:pPr marL="171450" indent="-171450" eaLnBrk="1" hangingPunct="1">
              <a:buFont typeface="Arial" panose="020B0604020202020204" pitchFamily="34" charset="0"/>
              <a:buChar char="•"/>
            </a:pPr>
            <a:endParaRPr lang="en-US" sz="1100" baseline="0" dirty="0" smtClean="0">
              <a:latin typeface="Arial" pitchFamily="34" charset="0"/>
              <a:cs typeface="Arial" pitchFamily="34" charset="0"/>
            </a:endParaRPr>
          </a:p>
          <a:p>
            <a:pPr marL="171450" indent="-171450" eaLnBrk="1" hangingPunct="1">
              <a:buFont typeface="Arial" panose="020B0604020202020204" pitchFamily="34" charset="0"/>
              <a:buChar char="•"/>
            </a:pPr>
            <a:r>
              <a:rPr lang="en-US" sz="1100" baseline="0" dirty="0" smtClean="0">
                <a:latin typeface="Arial" pitchFamily="34" charset="0"/>
                <a:cs typeface="Arial" pitchFamily="34" charset="0"/>
              </a:rPr>
              <a:t>This view shows numbers of </a:t>
            </a:r>
            <a:r>
              <a:rPr lang="en-US" sz="1100" baseline="0" dirty="0" err="1" smtClean="0">
                <a:latin typeface="Arial" pitchFamily="34" charset="0"/>
                <a:cs typeface="Arial" pitchFamily="34" charset="0"/>
              </a:rPr>
              <a:t>finalised</a:t>
            </a:r>
            <a:r>
              <a:rPr lang="en-US" sz="1100" baseline="0" dirty="0" smtClean="0">
                <a:latin typeface="Arial" pitchFamily="34" charset="0"/>
                <a:cs typeface="Arial" pitchFamily="34" charset="0"/>
              </a:rPr>
              <a:t> long duration claims by employer size - the public sector is excluded.</a:t>
            </a:r>
          </a:p>
          <a:p>
            <a:pPr marL="171450" indent="-171450" eaLnBrk="1" hangingPunct="1">
              <a:buFont typeface="Arial" panose="020B0604020202020204" pitchFamily="34" charset="0"/>
              <a:buChar char="•"/>
            </a:pPr>
            <a:endParaRPr lang="en-US" sz="1100" baseline="0" dirty="0" smtClean="0">
              <a:latin typeface="Arial" pitchFamily="34" charset="0"/>
              <a:cs typeface="Arial" pitchFamily="34" charset="0"/>
            </a:endParaRPr>
          </a:p>
          <a:p>
            <a:pPr marL="171450" indent="-171450" eaLnBrk="1" hangingPunct="1">
              <a:buFont typeface="Arial" panose="020B0604020202020204" pitchFamily="34" charset="0"/>
              <a:buChar char="•"/>
            </a:pPr>
            <a:r>
              <a:rPr lang="en-US" sz="1100" baseline="0" dirty="0" smtClean="0">
                <a:latin typeface="Arial" pitchFamily="34" charset="0"/>
                <a:cs typeface="Arial" pitchFamily="34" charset="0"/>
              </a:rPr>
              <a:t>The trends show that in 2012/13 there has been an increase in the number of long duration claims </a:t>
            </a:r>
            <a:r>
              <a:rPr lang="en-US" sz="1100" baseline="0" dirty="0" err="1" smtClean="0">
                <a:latin typeface="Arial" pitchFamily="34" charset="0"/>
                <a:cs typeface="Arial" pitchFamily="34" charset="0"/>
              </a:rPr>
              <a:t>finalised</a:t>
            </a:r>
            <a:r>
              <a:rPr lang="en-US" sz="1100" baseline="0" dirty="0" smtClean="0">
                <a:latin typeface="Arial" pitchFamily="34" charset="0"/>
                <a:cs typeface="Arial" pitchFamily="34" charset="0"/>
              </a:rPr>
              <a:t> for both categories of employers.</a:t>
            </a:r>
          </a:p>
          <a:p>
            <a:pPr eaLnBrk="1" hangingPunct="1"/>
            <a:endParaRPr lang="en-US" sz="1000" baseline="0" dirty="0" smtClean="0">
              <a:latin typeface="Arial" pitchFamily="34" charset="0"/>
              <a:cs typeface="Arial" pitchFamily="34" charset="0"/>
            </a:endParaRPr>
          </a:p>
        </p:txBody>
      </p:sp>
    </p:spTree>
    <p:extLst>
      <p:ext uri="{BB962C8B-B14F-4D97-AF65-F5344CB8AC3E}">
        <p14:creationId xmlns:p14="http://schemas.microsoft.com/office/powerpoint/2010/main" val="27618934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a:xfrm>
            <a:off x="906464" y="4714881"/>
            <a:ext cx="4984750" cy="4467225"/>
          </a:xfrm>
          <a:prstGeom prst="rect">
            <a:avLst/>
          </a:prstGeom>
          <a:noFill/>
          <a:ln/>
        </p:spPr>
        <p:txBody>
          <a:bodyPr/>
          <a:lstStyle/>
          <a:p>
            <a:pPr eaLnBrk="1" hangingPunct="1"/>
            <a:r>
              <a:rPr lang="en-US" sz="1100" baseline="0" dirty="0" smtClean="0">
                <a:latin typeface="Arial" pitchFamily="34" charset="0"/>
                <a:cs typeface="Arial" pitchFamily="34" charset="0"/>
              </a:rPr>
              <a:t>This view shows numbers of long duration claims that were </a:t>
            </a:r>
            <a:r>
              <a:rPr lang="en-US" sz="1100" baseline="0" dirty="0" err="1" smtClean="0">
                <a:latin typeface="Arial" pitchFamily="34" charset="0"/>
                <a:cs typeface="Arial" pitchFamily="34" charset="0"/>
              </a:rPr>
              <a:t>finalised</a:t>
            </a:r>
            <a:r>
              <a:rPr lang="en-US" sz="1100" baseline="0" dirty="0" smtClean="0">
                <a:latin typeface="Arial" pitchFamily="34" charset="0"/>
                <a:cs typeface="Arial" pitchFamily="34" charset="0"/>
              </a:rPr>
              <a:t> in 2012/13 by insurer type.</a:t>
            </a:r>
          </a:p>
          <a:p>
            <a:pPr eaLnBrk="1" hangingPunct="1"/>
            <a:endParaRPr lang="en-US" sz="1100" baseline="0" dirty="0" smtClean="0">
              <a:latin typeface="Arial" pitchFamily="34" charset="0"/>
              <a:cs typeface="Arial" pitchFamily="34" charset="0"/>
            </a:endParaRPr>
          </a:p>
          <a:p>
            <a:pPr eaLnBrk="1" hangingPunct="1"/>
            <a:r>
              <a:rPr lang="en-US" sz="1100" baseline="0" dirty="0" smtClean="0">
                <a:latin typeface="Arial" pitchFamily="34" charset="0"/>
                <a:cs typeface="Arial" pitchFamily="34" charset="0"/>
              </a:rPr>
              <a:t>All three insurer types have experienced some increase over the past two or three years.</a:t>
            </a:r>
          </a:p>
          <a:p>
            <a:pPr eaLnBrk="1" hangingPunct="1"/>
            <a:endParaRPr lang="en-US" sz="1000" baseline="0" dirty="0" smtClean="0">
              <a:latin typeface="Arial" pitchFamily="34" charset="0"/>
              <a:cs typeface="Arial" pitchFamily="34" charset="0"/>
            </a:endParaRPr>
          </a:p>
        </p:txBody>
      </p:sp>
    </p:spTree>
    <p:extLst>
      <p:ext uri="{BB962C8B-B14F-4D97-AF65-F5344CB8AC3E}">
        <p14:creationId xmlns:p14="http://schemas.microsoft.com/office/powerpoint/2010/main" val="18203693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06464" y="4714881"/>
            <a:ext cx="4984750" cy="4467225"/>
          </a:xfrm>
          <a:prstGeom prst="rect">
            <a:avLst/>
          </a:prstGeom>
        </p:spPr>
        <p:txBody>
          <a:bodyPr>
            <a:normAutofit/>
          </a:bodyPr>
          <a:lstStyle/>
          <a:p>
            <a:pPr marL="171450" indent="-171450">
              <a:buFont typeface="Arial" panose="020B0604020202020204" pitchFamily="34" charset="0"/>
              <a:buChar char="•"/>
            </a:pPr>
            <a:r>
              <a:rPr lang="en-US" sz="1100" baseline="0" dirty="0" smtClean="0">
                <a:latin typeface="Arial" pitchFamily="34" charset="0"/>
                <a:cs typeface="Arial" pitchFamily="34" charset="0"/>
              </a:rPr>
              <a:t>Turning our attention now to return to work outcomes for injured workers, the third of </a:t>
            </a:r>
            <a:r>
              <a:rPr lang="en-US" sz="1100" baseline="0" dirty="0" err="1" smtClean="0">
                <a:latin typeface="Arial" pitchFamily="34" charset="0"/>
                <a:cs typeface="Arial" pitchFamily="34" charset="0"/>
              </a:rPr>
              <a:t>WorkCover’s</a:t>
            </a:r>
            <a:r>
              <a:rPr lang="en-US" sz="1100" baseline="0" dirty="0" smtClean="0">
                <a:latin typeface="Arial" pitchFamily="34" charset="0"/>
                <a:cs typeface="Arial" pitchFamily="34" charset="0"/>
              </a:rPr>
              <a:t> key objectives.</a:t>
            </a:r>
          </a:p>
          <a:p>
            <a:pPr marL="171450" indent="-171450">
              <a:buFont typeface="Arial" panose="020B0604020202020204" pitchFamily="34" charset="0"/>
              <a:buChar char="•"/>
            </a:pPr>
            <a:endParaRPr lang="en-US" sz="1100" baseline="0" dirty="0" smtClean="0">
              <a:latin typeface="Arial" pitchFamily="34" charset="0"/>
              <a:cs typeface="Arial" pitchFamily="34" charset="0"/>
            </a:endParaRPr>
          </a:p>
          <a:p>
            <a:pPr marL="171450" indent="-171450">
              <a:buFont typeface="Arial" panose="020B0604020202020204" pitchFamily="34" charset="0"/>
              <a:buChar char="•"/>
            </a:pPr>
            <a:r>
              <a:rPr lang="en-US" sz="1100" baseline="0" dirty="0" smtClean="0">
                <a:latin typeface="Arial" pitchFamily="34" charset="0"/>
                <a:cs typeface="Arial" pitchFamily="34" charset="0"/>
              </a:rPr>
              <a:t>Before I provide some figures for this I want to point our that around Australia u</a:t>
            </a:r>
            <a:r>
              <a:rPr lang="en-AU" sz="1100" baseline="0" dirty="0" err="1" smtClean="0">
                <a:latin typeface="Arial" pitchFamily="34" charset="0"/>
                <a:cs typeface="Arial" pitchFamily="34" charset="0"/>
              </a:rPr>
              <a:t>nderstanding</a:t>
            </a:r>
            <a:r>
              <a:rPr lang="en-AU" sz="1100" baseline="0" dirty="0" smtClean="0">
                <a:latin typeface="Arial" pitchFamily="34" charset="0"/>
                <a:cs typeface="Arial" pitchFamily="34" charset="0"/>
              </a:rPr>
              <a:t> return to work outcomes is still evolving.  We are working with our counterparts in other states, Safe Work Australia and the Institute of Safety, Compensation and Recovery Research to build a better picture of claim outcomes and develop benchmarks.</a:t>
            </a:r>
          </a:p>
          <a:p>
            <a:pPr marL="171450" indent="-171450">
              <a:buFont typeface="Arial" panose="020B0604020202020204" pitchFamily="34" charset="0"/>
              <a:buChar char="•"/>
            </a:pPr>
            <a:endParaRPr lang="en-AU" sz="1100" baseline="0" dirty="0" smtClean="0">
              <a:latin typeface="Arial" pitchFamily="34" charset="0"/>
              <a:cs typeface="Arial" pitchFamily="34" charset="0"/>
            </a:endParaRPr>
          </a:p>
          <a:p>
            <a:pPr marL="171450" indent="-171450">
              <a:buFont typeface="Arial" panose="020B0604020202020204" pitchFamily="34" charset="0"/>
              <a:buChar char="•"/>
            </a:pPr>
            <a:r>
              <a:rPr lang="en-AU" sz="1100" baseline="0" dirty="0" smtClean="0">
                <a:latin typeface="Arial" pitchFamily="34" charset="0"/>
                <a:cs typeface="Arial" pitchFamily="34" charset="0"/>
              </a:rPr>
              <a:t>Locally we are also analysing data provided by vocational rehabilitation providers and this gives us further insight into the reasons why workers may not return to work, such as family commitments, retirement and study.</a:t>
            </a:r>
          </a:p>
          <a:p>
            <a:pPr marL="171450" indent="-171450">
              <a:buFont typeface="Arial" panose="020B0604020202020204" pitchFamily="34" charset="0"/>
              <a:buChar char="•"/>
            </a:pPr>
            <a:endParaRPr lang="en-AU" sz="1100" baseline="0" dirty="0" smtClean="0">
              <a:latin typeface="Arial" pitchFamily="34" charset="0"/>
              <a:cs typeface="Arial" pitchFamily="34" charset="0"/>
            </a:endParaRPr>
          </a:p>
          <a:p>
            <a:pPr marL="171450" indent="-171450">
              <a:buFont typeface="Arial" panose="020B0604020202020204" pitchFamily="34" charset="0"/>
              <a:buChar char="•"/>
            </a:pPr>
            <a:r>
              <a:rPr lang="en-AU" sz="1100" baseline="0" dirty="0" smtClean="0">
                <a:latin typeface="Arial" pitchFamily="34" charset="0"/>
                <a:cs typeface="Arial" pitchFamily="34" charset="0"/>
              </a:rPr>
              <a:t>A key method of measuring is to survey injured workers…</a:t>
            </a:r>
          </a:p>
        </p:txBody>
      </p:sp>
      <p:sp>
        <p:nvSpPr>
          <p:cNvPr id="4" name="Slide Number Placeholder 3"/>
          <p:cNvSpPr>
            <a:spLocks noGrp="1"/>
          </p:cNvSpPr>
          <p:nvPr>
            <p:ph type="sldNum" sz="quarter" idx="10"/>
          </p:nvPr>
        </p:nvSpPr>
        <p:spPr>
          <a:xfrm>
            <a:off x="3851275" y="9429755"/>
            <a:ext cx="2946400" cy="496887"/>
          </a:xfrm>
          <a:prstGeom prst="rect">
            <a:avLst/>
          </a:prstGeom>
        </p:spPr>
        <p:txBody>
          <a:bodyPr/>
          <a:lstStyle/>
          <a:p>
            <a:pPr>
              <a:defRPr/>
            </a:pPr>
            <a:fld id="{1C85D65F-1C41-452F-9B72-B7DEDE8704FF}" type="slidenum">
              <a:rPr lang="en-US" smtClean="0"/>
              <a:pPr>
                <a:defRPr/>
              </a:pPr>
              <a:t>13</a:t>
            </a:fld>
            <a:endParaRPr lang="en-US" dirty="0"/>
          </a:p>
        </p:txBody>
      </p:sp>
    </p:spTree>
    <p:extLst>
      <p:ext uri="{BB962C8B-B14F-4D97-AF65-F5344CB8AC3E}">
        <p14:creationId xmlns:p14="http://schemas.microsoft.com/office/powerpoint/2010/main" val="34225376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06464" y="4714881"/>
            <a:ext cx="4984750" cy="4467225"/>
          </a:xfrm>
          <a:prstGeom prst="rect">
            <a:avLst/>
          </a:prstGeom>
        </p:spPr>
        <p:txBody>
          <a:bodyPr>
            <a:normAutofit/>
          </a:bodyPr>
          <a:lstStyle/>
          <a:p>
            <a:endParaRPr lang="en-US" baseline="0" dirty="0" smtClean="0">
              <a:latin typeface="Arial" pitchFamily="34" charset="0"/>
              <a:cs typeface="Arial" pitchFamily="34" charset="0"/>
            </a:endParaRPr>
          </a:p>
          <a:p>
            <a:r>
              <a:rPr lang="en-US" baseline="0" dirty="0" smtClean="0">
                <a:latin typeface="Arial" pitchFamily="34" charset="0"/>
                <a:cs typeface="Arial" pitchFamily="34" charset="0"/>
              </a:rPr>
              <a:t>Some of you may be aware of the national RTW Monitor which was run on an annual basis - WA did not participate in this survey for various reasons. However, we conducted a separate injured worker survey in 2010 and </a:t>
            </a:r>
            <a:r>
              <a:rPr lang="en-AU" sz="1200" baseline="0" dirty="0" smtClean="0">
                <a:latin typeface="Arial" pitchFamily="34" charset="0"/>
                <a:cs typeface="Arial" pitchFamily="34" charset="0"/>
              </a:rPr>
              <a:t>recently participated in the 2013 National RTW Survey – this graph shows the return to work rate for other states and nationally.</a:t>
            </a:r>
          </a:p>
          <a:p>
            <a:pPr marL="0" marR="0" indent="0" algn="l" defTabSz="914400" rtl="0" eaLnBrk="0" fontAlgn="base" latinLnBrk="0" hangingPunct="0">
              <a:lnSpc>
                <a:spcPct val="100000"/>
              </a:lnSpc>
              <a:spcBef>
                <a:spcPct val="30000"/>
              </a:spcBef>
              <a:spcAft>
                <a:spcPct val="0"/>
              </a:spcAft>
              <a:buClrTx/>
              <a:buSzTx/>
              <a:buFontTx/>
              <a:buNone/>
              <a:tabLst/>
              <a:defRPr/>
            </a:pPr>
            <a:endParaRPr lang="en-AU" sz="1200" b="0" i="0" u="none" strike="noStrike" kern="1200" baseline="0" dirty="0" smtClean="0">
              <a:solidFill>
                <a:schemeClr val="tx1"/>
              </a:solidFill>
              <a:latin typeface="Arial" pitchFamily="34" charset="0"/>
              <a:ea typeface="+mn-ea"/>
              <a:cs typeface="Arial"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AU" sz="1200" b="0" i="0" u="none" strike="noStrike" kern="1200" baseline="0" dirty="0" smtClean="0">
                <a:solidFill>
                  <a:schemeClr val="tx1"/>
                </a:solidFill>
                <a:latin typeface="Arial" pitchFamily="34" charset="0"/>
                <a:ea typeface="+mn-ea"/>
                <a:cs typeface="Arial" pitchFamily="34" charset="0"/>
              </a:rPr>
              <a:t>Of the 377 workers interviewed, 75% of these workers had returned to work and were working at the time of the survey. </a:t>
            </a:r>
            <a:r>
              <a:rPr lang="en-AU" sz="1200" baseline="0" dirty="0" smtClean="0">
                <a:latin typeface="Arial" pitchFamily="34" charset="0"/>
                <a:cs typeface="Arial" pitchFamily="34" charset="0"/>
              </a:rPr>
              <a:t>As you can see, WA is close to the national average but there is still room for improvement.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AU" sz="1200" baseline="0" dirty="0" smtClean="0">
              <a:latin typeface="Arial" pitchFamily="34" charset="0"/>
              <a:cs typeface="Arial"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AU" sz="1200" baseline="0" dirty="0" smtClean="0">
                <a:latin typeface="Arial" pitchFamily="34" charset="0"/>
                <a:cs typeface="Arial" pitchFamily="34" charset="0"/>
              </a:rPr>
              <a:t>WA’s proportion of workers that had returned to work at any time post injury was 87 per cent, just above the national average of 86 per cent.</a:t>
            </a:r>
          </a:p>
          <a:p>
            <a:pPr marL="0" marR="0" indent="0" algn="l" defTabSz="914400" rtl="0" eaLnBrk="0" fontAlgn="base" latinLnBrk="0" hangingPunct="0">
              <a:lnSpc>
                <a:spcPct val="100000"/>
              </a:lnSpc>
              <a:spcBef>
                <a:spcPct val="30000"/>
              </a:spcBef>
              <a:spcAft>
                <a:spcPct val="0"/>
              </a:spcAft>
              <a:buClrTx/>
              <a:buSzTx/>
              <a:buFontTx/>
              <a:buNone/>
              <a:tabLst/>
              <a:defRPr/>
            </a:pPr>
            <a:endParaRPr lang="en-AU" sz="1200" baseline="0" dirty="0" smtClean="0">
              <a:latin typeface="Arial" pitchFamily="34" charset="0"/>
              <a:cs typeface="Arial" pitchFamily="34" charset="0"/>
            </a:endParaRPr>
          </a:p>
          <a:p>
            <a:pPr marL="0" marR="0" lvl="0" indent="0" algn="l" defTabSz="914400" rtl="0" eaLnBrk="0" fontAlgn="base" latinLnBrk="0" hangingPunct="0">
              <a:lnSpc>
                <a:spcPct val="100000"/>
              </a:lnSpc>
              <a:spcBef>
                <a:spcPct val="30000"/>
              </a:spcBef>
              <a:spcAft>
                <a:spcPct val="0"/>
              </a:spcAft>
              <a:buClrTx/>
              <a:buSzTx/>
              <a:buFont typeface="Arial" pitchFamily="34" charset="0"/>
              <a:buNone/>
              <a:tabLst/>
              <a:defRPr/>
            </a:pPr>
            <a:endParaRPr lang="en-AU" sz="400" baseline="0" dirty="0" smtClean="0">
              <a:latin typeface="Arial" pitchFamily="34" charset="0"/>
              <a:cs typeface="Arial" pitchFamily="34" charset="0"/>
            </a:endParaRPr>
          </a:p>
        </p:txBody>
      </p:sp>
      <p:sp>
        <p:nvSpPr>
          <p:cNvPr id="4" name="Slide Number Placeholder 3"/>
          <p:cNvSpPr>
            <a:spLocks noGrp="1"/>
          </p:cNvSpPr>
          <p:nvPr>
            <p:ph type="sldNum" sz="quarter" idx="10"/>
          </p:nvPr>
        </p:nvSpPr>
        <p:spPr>
          <a:xfrm>
            <a:off x="3851275" y="9429755"/>
            <a:ext cx="2946400" cy="496887"/>
          </a:xfrm>
          <a:prstGeom prst="rect">
            <a:avLst/>
          </a:prstGeom>
        </p:spPr>
        <p:txBody>
          <a:bodyPr/>
          <a:lstStyle/>
          <a:p>
            <a:pPr>
              <a:defRPr/>
            </a:pPr>
            <a:fld id="{1C85D65F-1C41-452F-9B72-B7DEDE8704FF}" type="slidenum">
              <a:rPr lang="en-US" smtClean="0"/>
              <a:pPr>
                <a:defRPr/>
              </a:pPr>
              <a:t>14</a:t>
            </a:fld>
            <a:endParaRPr lang="en-US" dirty="0"/>
          </a:p>
        </p:txBody>
      </p:sp>
    </p:spTree>
    <p:extLst>
      <p:ext uri="{BB962C8B-B14F-4D97-AF65-F5344CB8AC3E}">
        <p14:creationId xmlns:p14="http://schemas.microsoft.com/office/powerpoint/2010/main" val="34916549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06464" y="4714881"/>
            <a:ext cx="4984750" cy="4467225"/>
          </a:xfrm>
          <a:prstGeom prst="rect">
            <a:avLst/>
          </a:prstGeom>
        </p:spPr>
        <p:txBody>
          <a:bodyPr>
            <a:normAutofit/>
          </a:bodyPr>
          <a:lstStyle/>
          <a:p>
            <a:pPr marL="171450" indent="-171450">
              <a:buFont typeface="Arial" pitchFamily="34" charset="0"/>
              <a:buChar char="•"/>
            </a:pPr>
            <a:r>
              <a:rPr lang="en-AU" sz="1100" baseline="0" dirty="0" smtClean="0">
                <a:latin typeface="Arial" pitchFamily="34" charset="0"/>
                <a:cs typeface="Arial" pitchFamily="34" charset="0"/>
              </a:rPr>
              <a:t>We are also analysing data provided by vocational rehabilitation providers and this has given us some additional insight into the reasons why workers may not return to work, such as family commitments, retirement and study.</a:t>
            </a:r>
          </a:p>
          <a:p>
            <a:pPr marL="171450" indent="-171450">
              <a:buFont typeface="Arial" pitchFamily="34" charset="0"/>
              <a:buChar char="•"/>
            </a:pPr>
            <a:endParaRPr lang="en-AU" sz="1100" baseline="0" dirty="0" smtClean="0">
              <a:latin typeface="Arial" pitchFamily="34" charset="0"/>
              <a:cs typeface="Arial" pitchFamily="34" charset="0"/>
            </a:endParaRPr>
          </a:p>
          <a:p>
            <a:pPr marL="171450" indent="-171450">
              <a:buFont typeface="Arial" pitchFamily="34" charset="0"/>
              <a:buChar char="•"/>
            </a:pPr>
            <a:r>
              <a:rPr lang="en-AU" sz="1100" baseline="0" dirty="0" smtClean="0">
                <a:latin typeface="Arial" pitchFamily="34" charset="0"/>
                <a:cs typeface="Arial" pitchFamily="34" charset="0"/>
              </a:rPr>
              <a:t>The National RTW survey explored this aspect and responses overwhelmingly showed that ongoing injury or illness was the main reason for not being back at work at the time of the survey.</a:t>
            </a:r>
          </a:p>
          <a:p>
            <a:pPr marL="0" marR="0" lvl="0" indent="0" algn="l" defTabSz="914400" rtl="0" eaLnBrk="0" fontAlgn="base" latinLnBrk="0" hangingPunct="0">
              <a:lnSpc>
                <a:spcPct val="100000"/>
              </a:lnSpc>
              <a:spcBef>
                <a:spcPct val="30000"/>
              </a:spcBef>
              <a:spcAft>
                <a:spcPct val="0"/>
              </a:spcAft>
              <a:buClrTx/>
              <a:buSzTx/>
              <a:buFont typeface="Arial" pitchFamily="34" charset="0"/>
              <a:buNone/>
              <a:tabLst/>
              <a:defRPr/>
            </a:pPr>
            <a:endParaRPr lang="en-AU" sz="400" baseline="0" dirty="0" smtClean="0">
              <a:latin typeface="Arial" pitchFamily="34" charset="0"/>
              <a:cs typeface="Arial" pitchFamily="34" charset="0"/>
            </a:endParaRPr>
          </a:p>
        </p:txBody>
      </p:sp>
      <p:sp>
        <p:nvSpPr>
          <p:cNvPr id="4" name="Slide Number Placeholder 3"/>
          <p:cNvSpPr>
            <a:spLocks noGrp="1"/>
          </p:cNvSpPr>
          <p:nvPr>
            <p:ph type="sldNum" sz="quarter" idx="10"/>
          </p:nvPr>
        </p:nvSpPr>
        <p:spPr>
          <a:xfrm>
            <a:off x="3851275" y="9429755"/>
            <a:ext cx="2946400" cy="496887"/>
          </a:xfrm>
          <a:prstGeom prst="rect">
            <a:avLst/>
          </a:prstGeom>
        </p:spPr>
        <p:txBody>
          <a:bodyPr/>
          <a:lstStyle/>
          <a:p>
            <a:pPr>
              <a:defRPr/>
            </a:pPr>
            <a:fld id="{1C85D65F-1C41-452F-9B72-B7DEDE8704FF}" type="slidenum">
              <a:rPr lang="en-US" smtClean="0"/>
              <a:pPr>
                <a:defRPr/>
              </a:pPr>
              <a:t>15</a:t>
            </a:fld>
            <a:endParaRPr lang="en-US" dirty="0"/>
          </a:p>
        </p:txBody>
      </p:sp>
    </p:spTree>
    <p:extLst>
      <p:ext uri="{BB962C8B-B14F-4D97-AF65-F5344CB8AC3E}">
        <p14:creationId xmlns:p14="http://schemas.microsoft.com/office/powerpoint/2010/main" val="10001621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a:xfrm>
            <a:off x="906464" y="4714881"/>
            <a:ext cx="4984750" cy="4467225"/>
          </a:xfrm>
          <a:prstGeom prst="rect">
            <a:avLst/>
          </a:prstGeom>
          <a:noFill/>
          <a:ln/>
        </p:spPr>
        <p:txBody>
          <a:bodyPr/>
          <a:lstStyle/>
          <a:p>
            <a:pPr marL="171450" indent="-171450" eaLnBrk="1" hangingPunct="1">
              <a:buFont typeface="Arial" panose="020B0604020202020204" pitchFamily="34" charset="0"/>
              <a:buChar char="•"/>
            </a:pPr>
            <a:r>
              <a:rPr lang="en-US" sz="1100" baseline="0" dirty="0" smtClean="0">
                <a:latin typeface="Arial" pitchFamily="34" charset="0"/>
                <a:cs typeface="Arial" pitchFamily="34" charset="0"/>
              </a:rPr>
              <a:t>Clearly there is a need to address the issue of increasing long duration claims, and this leads to the question – what are the causes?  </a:t>
            </a:r>
          </a:p>
          <a:p>
            <a:pPr marL="171450" indent="-171450" eaLnBrk="1" hangingPunct="1">
              <a:buFont typeface="Arial" panose="020B0604020202020204" pitchFamily="34" charset="0"/>
              <a:buChar char="•"/>
            </a:pPr>
            <a:endParaRPr lang="en-US" sz="1100" baseline="0" dirty="0" smtClean="0">
              <a:latin typeface="Arial" pitchFamily="34" charset="0"/>
              <a:cs typeface="Arial" pitchFamily="34" charset="0"/>
            </a:endParaRPr>
          </a:p>
          <a:p>
            <a:pPr marL="171450" indent="-171450" eaLnBrk="1" hangingPunct="1">
              <a:buFont typeface="Arial" panose="020B0604020202020204" pitchFamily="34" charset="0"/>
              <a:buChar char="•"/>
            </a:pPr>
            <a:r>
              <a:rPr lang="en-AU" sz="1100" kern="1200" dirty="0" smtClean="0">
                <a:solidFill>
                  <a:schemeClr val="tx1"/>
                </a:solidFill>
                <a:effectLst/>
                <a:latin typeface="Arial" panose="020B0604020202020204" pitchFamily="34" charset="0"/>
                <a:ea typeface="+mn-ea"/>
                <a:cs typeface="Arial" panose="020B0604020202020204" pitchFamily="34" charset="0"/>
              </a:rPr>
              <a:t>While the trend information provides an overview of characteristics associated with long duration claims, underlying reasons for increases from year to year cannot be ascertained from the claims data.  </a:t>
            </a:r>
          </a:p>
          <a:p>
            <a:pPr marL="171450" indent="-171450">
              <a:buFont typeface="Arial" panose="020B0604020202020204" pitchFamily="34" charset="0"/>
              <a:buChar char="•"/>
            </a:pPr>
            <a:endParaRPr lang="en-AU" sz="1100" kern="1200" dirty="0" smtClean="0">
              <a:solidFill>
                <a:schemeClr val="tx1"/>
              </a:solidFill>
              <a:effectLst/>
              <a:latin typeface="Arial" panose="020B0604020202020204" pitchFamily="34" charset="0"/>
              <a:ea typeface="+mn-ea"/>
              <a:cs typeface="Arial" panose="020B0604020202020204" pitchFamily="34" charset="0"/>
            </a:endParaRPr>
          </a:p>
          <a:p>
            <a:pPr marL="171450" indent="-171450">
              <a:buFont typeface="Arial" panose="020B0604020202020204" pitchFamily="34" charset="0"/>
              <a:buChar char="•"/>
            </a:pPr>
            <a:r>
              <a:rPr lang="en-AU" sz="1100" kern="1200" dirty="0" smtClean="0">
                <a:solidFill>
                  <a:schemeClr val="tx1"/>
                </a:solidFill>
                <a:effectLst/>
                <a:latin typeface="Arial" panose="020B0604020202020204" pitchFamily="34" charset="0"/>
                <a:ea typeface="+mn-ea"/>
                <a:cs typeface="Arial" panose="020B0604020202020204" pitchFamily="34" charset="0"/>
              </a:rPr>
              <a:t>Chris mentioned some factors identified</a:t>
            </a:r>
            <a:r>
              <a:rPr lang="en-AU" sz="1100" kern="1200" baseline="0" dirty="0" smtClean="0">
                <a:solidFill>
                  <a:schemeClr val="tx1"/>
                </a:solidFill>
                <a:effectLst/>
                <a:latin typeface="Arial" panose="020B0604020202020204" pitchFamily="34" charset="0"/>
                <a:ea typeface="+mn-ea"/>
                <a:cs typeface="Arial" panose="020B0604020202020204" pitchFamily="34" charset="0"/>
              </a:rPr>
              <a:t> by a South Australian study. </a:t>
            </a:r>
            <a:r>
              <a:rPr lang="en-AU" sz="1100" kern="1200" dirty="0" smtClean="0">
                <a:solidFill>
                  <a:schemeClr val="tx1"/>
                </a:solidFill>
                <a:effectLst/>
                <a:latin typeface="Arial" panose="020B0604020202020204" pitchFamily="34" charset="0"/>
                <a:ea typeface="+mn-ea"/>
                <a:cs typeface="Arial" panose="020B0604020202020204" pitchFamily="34" charset="0"/>
              </a:rPr>
              <a:t>In 2010 we undertook an extensive review of Australian and overseas literature associated with long duration claims.  This highlighted a wide range of contributing factors, such as:</a:t>
            </a:r>
          </a:p>
          <a:p>
            <a:pPr marL="628650" lvl="1" indent="-171450">
              <a:buFont typeface="Arial" panose="020B0604020202020204" pitchFamily="34" charset="0"/>
              <a:buChar char="•"/>
            </a:pPr>
            <a:r>
              <a:rPr lang="en-AU" sz="1100" kern="1200" dirty="0" smtClean="0">
                <a:solidFill>
                  <a:schemeClr val="tx1"/>
                </a:solidFill>
                <a:effectLst/>
                <a:latin typeface="Arial" panose="020B0604020202020204" pitchFamily="34" charset="0"/>
                <a:ea typeface="+mn-ea"/>
                <a:cs typeface="Arial" panose="020B0604020202020204" pitchFamily="34" charset="0"/>
              </a:rPr>
              <a:t>legislative environment – for workers’ compensation and other compensation avenues</a:t>
            </a:r>
          </a:p>
          <a:p>
            <a:pPr marL="628650" lvl="1" indent="-171450">
              <a:buFont typeface="Arial" panose="020B0604020202020204" pitchFamily="34" charset="0"/>
              <a:buChar char="•"/>
            </a:pPr>
            <a:r>
              <a:rPr lang="en-AU" sz="1100" kern="1200" dirty="0" smtClean="0">
                <a:solidFill>
                  <a:schemeClr val="tx1"/>
                </a:solidFill>
                <a:effectLst/>
                <a:latin typeface="Arial" panose="020B0604020202020204" pitchFamily="34" charset="0"/>
                <a:ea typeface="+mn-ea"/>
                <a:cs typeface="Arial" panose="020B0604020202020204" pitchFamily="34" charset="0"/>
              </a:rPr>
              <a:t>economic climate</a:t>
            </a:r>
          </a:p>
          <a:p>
            <a:pPr marL="628650" lvl="1" indent="-171450">
              <a:buFont typeface="Arial" panose="020B0604020202020204" pitchFamily="34" charset="0"/>
              <a:buChar char="•"/>
            </a:pPr>
            <a:r>
              <a:rPr lang="en-AU" sz="1100" kern="1200" dirty="0" smtClean="0">
                <a:solidFill>
                  <a:schemeClr val="tx1"/>
                </a:solidFill>
                <a:effectLst/>
                <a:latin typeface="Arial" panose="020B0604020202020204" pitchFamily="34" charset="0"/>
                <a:ea typeface="+mn-ea"/>
                <a:cs typeface="Arial" panose="020B0604020202020204" pitchFamily="34" charset="0"/>
              </a:rPr>
              <a:t>financial position of the injured worker</a:t>
            </a:r>
          </a:p>
          <a:p>
            <a:pPr marL="628650" lvl="1" indent="-171450">
              <a:buFont typeface="Arial" panose="020B0604020202020204" pitchFamily="34" charset="0"/>
              <a:buChar char="•"/>
            </a:pPr>
            <a:r>
              <a:rPr lang="en-AU" sz="1100" kern="1200" dirty="0" smtClean="0">
                <a:solidFill>
                  <a:schemeClr val="tx1"/>
                </a:solidFill>
                <a:effectLst/>
                <a:latin typeface="Arial" panose="020B0604020202020204" pitchFamily="34" charset="0"/>
                <a:ea typeface="+mn-ea"/>
                <a:cs typeface="Arial" panose="020B0604020202020204" pitchFamily="34" charset="0"/>
              </a:rPr>
              <a:t>psychosocial factors and levels of psychological support</a:t>
            </a:r>
          </a:p>
          <a:p>
            <a:pPr marL="628650" lvl="1" indent="-171450">
              <a:buFont typeface="Arial" panose="020B0604020202020204" pitchFamily="34" charset="0"/>
              <a:buChar char="•"/>
            </a:pPr>
            <a:endParaRPr lang="en-AU" sz="1100" kern="1200" dirty="0" smtClean="0">
              <a:solidFill>
                <a:schemeClr val="tx1"/>
              </a:solidFill>
              <a:effectLst/>
              <a:latin typeface="Arial" panose="020B0604020202020204" pitchFamily="34" charset="0"/>
              <a:ea typeface="+mn-ea"/>
              <a:cs typeface="Arial" panose="020B0604020202020204" pitchFamily="34" charset="0"/>
            </a:endParaRPr>
          </a:p>
          <a:p>
            <a:pPr marL="171450" indent="-171450">
              <a:buFont typeface="Arial" panose="020B0604020202020204" pitchFamily="34" charset="0"/>
              <a:buChar char="•"/>
            </a:pPr>
            <a:r>
              <a:rPr lang="en-AU" sz="1100" kern="1200" dirty="0" smtClean="0">
                <a:solidFill>
                  <a:schemeClr val="tx1"/>
                </a:solidFill>
                <a:effectLst/>
                <a:latin typeface="Arial" panose="020B0604020202020204" pitchFamily="34" charset="0"/>
                <a:ea typeface="+mn-ea"/>
                <a:cs typeface="Arial" panose="020B0604020202020204" pitchFamily="34" charset="0"/>
              </a:rPr>
              <a:t>Further work would be required to investigate the combined effect of these factors on the duration of claims in the Western Australian workers’ compensation scheme.  It was interesting to note that the specialist research we reviewed did not always provide conclusive or consistent results.  </a:t>
            </a:r>
          </a:p>
          <a:p>
            <a:pPr marL="171450" indent="-171450" eaLnBrk="1" hangingPunct="1">
              <a:buFont typeface="Arial" panose="020B0604020202020204" pitchFamily="34" charset="0"/>
              <a:buChar char="•"/>
            </a:pPr>
            <a:endParaRPr lang="en-US" sz="1100" baseline="0" dirty="0" smtClean="0">
              <a:latin typeface="Arial" pitchFamily="34" charset="0"/>
              <a:cs typeface="Arial" pitchFamily="34" charset="0"/>
            </a:endParaRPr>
          </a:p>
          <a:p>
            <a:pPr marL="171450" indent="-171450" eaLnBrk="1" hangingPunct="1">
              <a:buFont typeface="Arial" panose="020B0604020202020204" pitchFamily="34" charset="0"/>
              <a:buChar char="•"/>
            </a:pPr>
            <a:endParaRPr lang="en-US" sz="1100" baseline="0" dirty="0" smtClean="0">
              <a:latin typeface="Arial" pitchFamily="34" charset="0"/>
              <a:cs typeface="Arial" pitchFamily="34" charset="0"/>
            </a:endParaRPr>
          </a:p>
          <a:p>
            <a:pPr marL="171450" indent="-171450" eaLnBrk="1" hangingPunct="1">
              <a:buFont typeface="Arial" panose="020B0604020202020204" pitchFamily="34" charset="0"/>
              <a:buChar char="•"/>
            </a:pPr>
            <a:endParaRPr lang="en-US" sz="1100" baseline="0" dirty="0" smtClean="0">
              <a:latin typeface="Arial" pitchFamily="34" charset="0"/>
              <a:cs typeface="Arial" pitchFamily="34" charset="0"/>
            </a:endParaRPr>
          </a:p>
          <a:p>
            <a:pPr marL="171450" indent="-171450" eaLnBrk="1" hangingPunct="1">
              <a:buFont typeface="Arial" panose="020B0604020202020204" pitchFamily="34" charset="0"/>
              <a:buChar char="•"/>
            </a:pPr>
            <a:endParaRPr lang="en-US" sz="1100" baseline="0" dirty="0" smtClean="0">
              <a:latin typeface="Arial" pitchFamily="34" charset="0"/>
              <a:cs typeface="Arial" pitchFamily="34" charset="0"/>
            </a:endParaRPr>
          </a:p>
        </p:txBody>
      </p:sp>
    </p:spTree>
    <p:extLst>
      <p:ext uri="{BB962C8B-B14F-4D97-AF65-F5344CB8AC3E}">
        <p14:creationId xmlns:p14="http://schemas.microsoft.com/office/powerpoint/2010/main" val="25661733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06464" y="4714881"/>
            <a:ext cx="4984750" cy="4467225"/>
          </a:xfrm>
          <a:prstGeom prst="rect">
            <a:avLst/>
          </a:prstGeom>
        </p:spPr>
        <p:txBody>
          <a:bodyPr>
            <a:normAutofit/>
          </a:bodyPr>
          <a:lstStyle/>
          <a:p>
            <a:r>
              <a:rPr lang="en-AU" sz="1100" dirty="0" smtClean="0"/>
              <a:t>Thank you for</a:t>
            </a:r>
            <a:r>
              <a:rPr lang="en-AU" sz="1100" baseline="0" dirty="0" smtClean="0"/>
              <a:t> your attention and if you would like more statistics, head to our website at www.workcover.wa.gov.au.</a:t>
            </a:r>
            <a:endParaRPr lang="en-AU" sz="1100" dirty="0"/>
          </a:p>
        </p:txBody>
      </p:sp>
      <p:sp>
        <p:nvSpPr>
          <p:cNvPr id="4" name="Slide Number Placeholder 3"/>
          <p:cNvSpPr>
            <a:spLocks noGrp="1"/>
          </p:cNvSpPr>
          <p:nvPr>
            <p:ph type="sldNum" sz="quarter" idx="10"/>
          </p:nvPr>
        </p:nvSpPr>
        <p:spPr>
          <a:xfrm>
            <a:off x="3851275" y="9429755"/>
            <a:ext cx="2946400" cy="496887"/>
          </a:xfrm>
          <a:prstGeom prst="rect">
            <a:avLst/>
          </a:prstGeom>
        </p:spPr>
        <p:txBody>
          <a:bodyPr/>
          <a:lstStyle/>
          <a:p>
            <a:pPr>
              <a:defRPr/>
            </a:pPr>
            <a:fld id="{1C85D65F-1C41-452F-9B72-B7DEDE8704FF}" type="slidenum">
              <a:rPr lang="en-US" smtClean="0"/>
              <a:pPr>
                <a:defRPr/>
              </a:pPr>
              <a:t>17</a:t>
            </a:fld>
            <a:endParaRPr lang="en-US" dirty="0"/>
          </a:p>
        </p:txBody>
      </p:sp>
    </p:spTree>
    <p:extLst>
      <p:ext uri="{BB962C8B-B14F-4D97-AF65-F5344CB8AC3E}">
        <p14:creationId xmlns:p14="http://schemas.microsoft.com/office/powerpoint/2010/main" val="29354465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a:xfrm>
            <a:off x="906464" y="4714881"/>
            <a:ext cx="4984750" cy="4467225"/>
          </a:xfrm>
          <a:prstGeom prst="rect">
            <a:avLst/>
          </a:prstGeom>
          <a:noFill/>
          <a:ln/>
        </p:spPr>
        <p:txBody>
          <a:bodyPr/>
          <a:lstStyle/>
          <a:p>
            <a:pPr marL="171450" indent="-171450">
              <a:buFont typeface="Arial" panose="020B0604020202020204" pitchFamily="34" charset="0"/>
              <a:buChar char="•"/>
            </a:pPr>
            <a:endParaRPr lang="en-AU" sz="1100" dirty="0" smtClean="0">
              <a:latin typeface="Arial" pitchFamily="34" charset="0"/>
              <a:cs typeface="Arial" pitchFamily="34" charset="0"/>
            </a:endParaRPr>
          </a:p>
          <a:p>
            <a:pPr marL="171450" indent="-171450">
              <a:buFont typeface="Arial" panose="020B0604020202020204" pitchFamily="34" charset="0"/>
              <a:buChar char="•"/>
            </a:pPr>
            <a:r>
              <a:rPr lang="en-AU" sz="1100" dirty="0" smtClean="0">
                <a:latin typeface="Arial" pitchFamily="34" charset="0"/>
                <a:cs typeface="Arial" pitchFamily="34" charset="0"/>
              </a:rPr>
              <a:t>First of all let’s think about the data that makes up our stats.  Quality</a:t>
            </a:r>
            <a:r>
              <a:rPr lang="en-AU" sz="1100" baseline="0" dirty="0" smtClean="0">
                <a:latin typeface="Arial" pitchFamily="34" charset="0"/>
                <a:cs typeface="Arial" pitchFamily="34" charset="0"/>
              </a:rPr>
              <a:t> data is obviously</a:t>
            </a:r>
            <a:r>
              <a:rPr lang="en-AU" sz="1100" dirty="0" smtClean="0">
                <a:latin typeface="Arial" pitchFamily="34" charset="0"/>
                <a:cs typeface="Arial" pitchFamily="34" charset="0"/>
              </a:rPr>
              <a:t> important.</a:t>
            </a:r>
          </a:p>
          <a:p>
            <a:pPr marL="171450" indent="-171450">
              <a:buFont typeface="Arial" panose="020B0604020202020204" pitchFamily="34" charset="0"/>
              <a:buChar char="•"/>
            </a:pPr>
            <a:endParaRPr lang="en-AU" sz="1100" dirty="0" smtClean="0">
              <a:latin typeface="Arial" pitchFamily="34" charset="0"/>
              <a:cs typeface="Arial" pitchFamily="34" charset="0"/>
            </a:endParaRPr>
          </a:p>
          <a:p>
            <a:pPr marL="171450" indent="-171450">
              <a:buFont typeface="Arial" panose="020B0604020202020204" pitchFamily="34" charset="0"/>
              <a:buChar char="•"/>
            </a:pPr>
            <a:r>
              <a:rPr lang="en-AU" sz="1100" dirty="0" smtClean="0">
                <a:latin typeface="Arial" pitchFamily="34" charset="0"/>
                <a:cs typeface="Arial" pitchFamily="34" charset="0"/>
              </a:rPr>
              <a:t>We rely on workers to fill</a:t>
            </a:r>
            <a:r>
              <a:rPr lang="en-AU" sz="1100" baseline="0" dirty="0" smtClean="0">
                <a:latin typeface="Arial" pitchFamily="34" charset="0"/>
                <a:cs typeface="Arial" pitchFamily="34" charset="0"/>
              </a:rPr>
              <a:t> out claim forms accurately and obtain first medical certificates.  </a:t>
            </a:r>
          </a:p>
          <a:p>
            <a:pPr marL="171450" indent="-171450">
              <a:buFont typeface="Arial" panose="020B0604020202020204" pitchFamily="34" charset="0"/>
              <a:buChar char="•"/>
            </a:pPr>
            <a:endParaRPr lang="en-AU" sz="1100" baseline="0" dirty="0" smtClean="0">
              <a:latin typeface="Arial" pitchFamily="34" charset="0"/>
              <a:cs typeface="Arial" pitchFamily="34" charset="0"/>
            </a:endParaRPr>
          </a:p>
          <a:p>
            <a:pPr marL="171450" indent="-171450">
              <a:buFont typeface="Arial" panose="020B0604020202020204" pitchFamily="34" charset="0"/>
              <a:buChar char="•"/>
            </a:pPr>
            <a:r>
              <a:rPr lang="en-AU" sz="1100" baseline="0" dirty="0" smtClean="0">
                <a:latin typeface="Arial" pitchFamily="34" charset="0"/>
                <a:cs typeface="Arial" pitchFamily="34" charset="0"/>
              </a:rPr>
              <a:t>They need to lodge their claim form with their employer as soon as possible</a:t>
            </a:r>
          </a:p>
          <a:p>
            <a:pPr marL="171450" indent="-171450">
              <a:buFont typeface="Arial" panose="020B0604020202020204" pitchFamily="34" charset="0"/>
              <a:buChar char="•"/>
            </a:pPr>
            <a:endParaRPr lang="en-AU" sz="1100" baseline="0" dirty="0" smtClean="0">
              <a:latin typeface="Arial" pitchFamily="34" charset="0"/>
              <a:cs typeface="Arial" pitchFamily="34" charset="0"/>
            </a:endParaRPr>
          </a:p>
          <a:p>
            <a:pPr marL="171450" indent="-171450">
              <a:buFont typeface="Arial" panose="020B0604020202020204" pitchFamily="34" charset="0"/>
              <a:buChar char="•"/>
            </a:pPr>
            <a:r>
              <a:rPr lang="en-AU" sz="1100" baseline="0" dirty="0" smtClean="0">
                <a:latin typeface="Arial" pitchFamily="34" charset="0"/>
                <a:cs typeface="Arial" pitchFamily="34" charset="0"/>
              </a:rPr>
              <a:t>Insurers need to make sure their data entry is complete and accurate</a:t>
            </a:r>
            <a:endParaRPr lang="en-AU" sz="1100" dirty="0" smtClean="0">
              <a:latin typeface="Arial" pitchFamily="34" charset="0"/>
              <a:cs typeface="Arial" pitchFamily="34" charset="0"/>
            </a:endParaRPr>
          </a:p>
          <a:p>
            <a:pPr marL="171450" indent="-171450">
              <a:buFont typeface="Arial" panose="020B0604020202020204" pitchFamily="34" charset="0"/>
              <a:buChar char="•"/>
            </a:pPr>
            <a:r>
              <a:rPr lang="en-AU" sz="1100" dirty="0" smtClean="0">
                <a:latin typeface="Arial" pitchFamily="34" charset="0"/>
                <a:cs typeface="Arial" pitchFamily="34" charset="0"/>
              </a:rPr>
              <a:t> </a:t>
            </a:r>
          </a:p>
          <a:p>
            <a:pPr marL="171450" indent="-171450">
              <a:buFont typeface="Arial" panose="020B0604020202020204" pitchFamily="34" charset="0"/>
              <a:buChar char="•"/>
            </a:pPr>
            <a:r>
              <a:rPr lang="en-AU" sz="1100" dirty="0" smtClean="0">
                <a:latin typeface="Arial" pitchFamily="34" charset="0"/>
                <a:cs typeface="Arial" pitchFamily="34" charset="0"/>
              </a:rPr>
              <a:t>WorkCover WA receives new and updated </a:t>
            </a:r>
            <a:r>
              <a:rPr lang="en-AU" sz="1100" baseline="0" dirty="0" smtClean="0">
                <a:latin typeface="Arial" pitchFamily="34" charset="0"/>
                <a:cs typeface="Arial" pitchFamily="34" charset="0"/>
              </a:rPr>
              <a:t>claim data from insurers and exempt employers every month.</a:t>
            </a:r>
            <a:endParaRPr lang="en-AU" sz="1100" dirty="0" smtClean="0">
              <a:latin typeface="Arial" pitchFamily="34" charset="0"/>
              <a:cs typeface="Arial" pitchFamily="34" charset="0"/>
            </a:endParaRPr>
          </a:p>
          <a:p>
            <a:pPr eaLnBrk="1" hangingPunct="1"/>
            <a:endParaRPr lang="en-US" sz="1000" dirty="0" smtClean="0">
              <a:latin typeface="Arial" pitchFamily="34" charset="0"/>
              <a:cs typeface="Arial" pitchFamily="34" charset="0"/>
            </a:endParaRPr>
          </a:p>
        </p:txBody>
      </p:sp>
    </p:spTree>
    <p:extLst>
      <p:ext uri="{BB962C8B-B14F-4D97-AF65-F5344CB8AC3E}">
        <p14:creationId xmlns:p14="http://schemas.microsoft.com/office/powerpoint/2010/main" val="19347591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a:xfrm>
            <a:off x="906464" y="4714881"/>
            <a:ext cx="4984750" cy="4467225"/>
          </a:xfrm>
          <a:prstGeom prst="rect">
            <a:avLst/>
          </a:prstGeom>
          <a:noFill/>
          <a:ln/>
        </p:spPr>
        <p:txBody>
          <a:bodyPr/>
          <a:lstStyle/>
          <a:p>
            <a:pPr marL="171450" indent="-171450">
              <a:buFont typeface="Arial" panose="020B0604020202020204" pitchFamily="34" charset="0"/>
              <a:buChar char="•"/>
            </a:pPr>
            <a:r>
              <a:rPr lang="en-AU" sz="1100" dirty="0" smtClean="0">
                <a:latin typeface="Arial" pitchFamily="34" charset="0"/>
                <a:cs typeface="Arial" pitchFamily="34" charset="0"/>
              </a:rPr>
              <a:t>Now let’s have look</a:t>
            </a:r>
            <a:r>
              <a:rPr lang="en-AU" sz="1100" baseline="0" dirty="0" smtClean="0">
                <a:latin typeface="Arial" pitchFamily="34" charset="0"/>
                <a:cs typeface="Arial" pitchFamily="34" charset="0"/>
              </a:rPr>
              <a:t> at some numbers taken from our annual snapshot.  This data extract includes claim updates from insurers to the end of December 2012.</a:t>
            </a:r>
          </a:p>
          <a:p>
            <a:pPr marL="171450" indent="-171450">
              <a:buFont typeface="Arial" panose="020B0604020202020204" pitchFamily="34" charset="0"/>
              <a:buChar char="•"/>
            </a:pPr>
            <a:endParaRPr lang="en-AU" sz="1100" baseline="0" dirty="0" smtClean="0">
              <a:latin typeface="Arial" pitchFamily="34" charset="0"/>
              <a:cs typeface="Arial" pitchFamily="34" charset="0"/>
            </a:endParaRPr>
          </a:p>
          <a:p>
            <a:pPr marL="171450" indent="-171450">
              <a:buFont typeface="Arial" panose="020B0604020202020204" pitchFamily="34" charset="0"/>
              <a:buChar char="•"/>
            </a:pPr>
            <a:r>
              <a:rPr lang="en-AU" sz="1100" baseline="0" dirty="0" smtClean="0">
                <a:latin typeface="Arial" pitchFamily="34" charset="0"/>
                <a:cs typeface="Arial" pitchFamily="34" charset="0"/>
              </a:rPr>
              <a:t>Around 38,000 claims were lodged in 2011/12.</a:t>
            </a:r>
          </a:p>
          <a:p>
            <a:pPr marL="171450" indent="-171450">
              <a:buFont typeface="Arial" panose="020B0604020202020204" pitchFamily="34" charset="0"/>
              <a:buChar char="•"/>
            </a:pPr>
            <a:endParaRPr lang="en-AU" sz="1100" baseline="0" dirty="0" smtClean="0">
              <a:latin typeface="Arial" pitchFamily="34" charset="0"/>
              <a:cs typeface="Arial" pitchFamily="34" charset="0"/>
            </a:endParaRPr>
          </a:p>
          <a:p>
            <a:pPr marL="171450" indent="-171450">
              <a:buFont typeface="Arial" panose="020B0604020202020204" pitchFamily="34" charset="0"/>
              <a:buChar char="•"/>
            </a:pPr>
            <a:r>
              <a:rPr lang="en-AU" sz="1100" baseline="0" dirty="0" smtClean="0">
                <a:latin typeface="Arial" pitchFamily="34" charset="0"/>
                <a:cs typeface="Arial" pitchFamily="34" charset="0"/>
              </a:rPr>
              <a:t>Of these around half are lost time.</a:t>
            </a:r>
          </a:p>
          <a:p>
            <a:pPr marL="171450" indent="-171450">
              <a:buFont typeface="Arial" panose="020B0604020202020204" pitchFamily="34" charset="0"/>
              <a:buChar char="•"/>
            </a:pPr>
            <a:endParaRPr lang="en-AU" sz="1100" baseline="0" dirty="0" smtClean="0">
              <a:latin typeface="Arial" pitchFamily="34" charset="0"/>
              <a:cs typeface="Arial" pitchFamily="34" charset="0"/>
            </a:endParaRPr>
          </a:p>
          <a:p>
            <a:pPr marL="171450" indent="-171450">
              <a:buFont typeface="Arial" panose="020B0604020202020204" pitchFamily="34" charset="0"/>
              <a:buChar char="•"/>
            </a:pPr>
            <a:r>
              <a:rPr lang="en-AU" sz="1100" baseline="0" dirty="0" smtClean="0">
                <a:latin typeface="Arial" pitchFamily="34" charset="0"/>
                <a:cs typeface="Arial" pitchFamily="34" charset="0"/>
              </a:rPr>
              <a:t>In 2011/12 there were over 5000 claims with 60 or more days lost time.</a:t>
            </a:r>
          </a:p>
          <a:p>
            <a:pPr marL="171450" indent="-171450">
              <a:buFont typeface="Arial" panose="020B0604020202020204" pitchFamily="34" charset="0"/>
              <a:buChar char="•"/>
            </a:pPr>
            <a:endParaRPr lang="en-AU" sz="1100" baseline="0" dirty="0" smtClean="0">
              <a:latin typeface="Arial" pitchFamily="34" charset="0"/>
              <a:cs typeface="Arial" pitchFamily="34" charset="0"/>
            </a:endParaRPr>
          </a:p>
          <a:p>
            <a:pPr marL="171450" indent="-171450">
              <a:buFont typeface="Arial" panose="020B0604020202020204" pitchFamily="34" charset="0"/>
              <a:buChar char="•"/>
            </a:pPr>
            <a:r>
              <a:rPr lang="en-AU" sz="1100" baseline="0" dirty="0" smtClean="0">
                <a:latin typeface="Arial" pitchFamily="34" charset="0"/>
                <a:cs typeface="Arial" pitchFamily="34" charset="0"/>
              </a:rPr>
              <a:t>Typically these occur in the Construction, Manufacturing and Health Care industries.</a:t>
            </a:r>
          </a:p>
          <a:p>
            <a:pPr marL="171450" indent="-171450">
              <a:buFont typeface="Arial" panose="020B0604020202020204" pitchFamily="34" charset="0"/>
              <a:buChar char="•"/>
            </a:pPr>
            <a:endParaRPr lang="en-AU" sz="1100" baseline="0" dirty="0" smtClean="0">
              <a:latin typeface="Arial" pitchFamily="34" charset="0"/>
              <a:cs typeface="Arial" pitchFamily="34" charset="0"/>
            </a:endParaRPr>
          </a:p>
          <a:p>
            <a:pPr marL="171450" indent="-171450">
              <a:buFont typeface="Arial" panose="020B0604020202020204" pitchFamily="34" charset="0"/>
              <a:buChar char="•"/>
            </a:pPr>
            <a:r>
              <a:rPr lang="en-AU" sz="1100" baseline="0" dirty="0" smtClean="0">
                <a:latin typeface="Arial" pitchFamily="34" charset="0"/>
                <a:cs typeface="Arial" pitchFamily="34" charset="0"/>
              </a:rPr>
              <a:t>There were 20 work-related fatalities – dependants of these workers are entitled to compensation.</a:t>
            </a:r>
          </a:p>
        </p:txBody>
      </p:sp>
    </p:spTree>
    <p:extLst>
      <p:ext uri="{BB962C8B-B14F-4D97-AF65-F5344CB8AC3E}">
        <p14:creationId xmlns:p14="http://schemas.microsoft.com/office/powerpoint/2010/main" val="18218499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a:xfrm>
            <a:off x="906464" y="4714881"/>
            <a:ext cx="4984750" cy="4467225"/>
          </a:xfrm>
          <a:prstGeom prst="rect">
            <a:avLst/>
          </a:prstGeom>
          <a:noFill/>
          <a:ln/>
        </p:spPr>
        <p:txBody>
          <a:bodyPr/>
          <a:lstStyle/>
          <a:p>
            <a:pPr marL="171450" indent="-171450">
              <a:buFont typeface="Arial" panose="020B0604020202020204" pitchFamily="34" charset="0"/>
              <a:buChar char="•"/>
            </a:pPr>
            <a:endParaRPr lang="en-AU" sz="1100" b="0" i="0" u="none" strike="noStrike" kern="1200" baseline="0" dirty="0" smtClean="0">
              <a:solidFill>
                <a:schemeClr val="tx1"/>
              </a:solidFill>
              <a:latin typeface="Arial" panose="020B0604020202020204" pitchFamily="34" charset="0"/>
              <a:ea typeface="+mn-ea"/>
              <a:cs typeface="Arial" panose="020B0604020202020204" pitchFamily="34" charset="0"/>
            </a:endParaRPr>
          </a:p>
          <a:p>
            <a:pPr marL="171450" indent="-171450">
              <a:buFont typeface="Arial" panose="020B0604020202020204" pitchFamily="34" charset="0"/>
              <a:buChar char="•"/>
            </a:pPr>
            <a:r>
              <a:rPr lang="en-AU" sz="1100" b="0" i="0" u="none" strike="noStrike" kern="1200" baseline="0" dirty="0" smtClean="0">
                <a:solidFill>
                  <a:schemeClr val="tx1"/>
                </a:solidFill>
                <a:latin typeface="Arial" panose="020B0604020202020204" pitchFamily="34" charset="0"/>
                <a:ea typeface="+mn-ea"/>
                <a:cs typeface="Arial" panose="020B0604020202020204" pitchFamily="34" charset="0"/>
              </a:rPr>
              <a:t>This graph shows a high level view of changes in premiums collected and compensation paid for all claims during the past three financial years. </a:t>
            </a:r>
          </a:p>
          <a:p>
            <a:pPr marL="171450" indent="-171450">
              <a:buFont typeface="Arial" panose="020B0604020202020204" pitchFamily="34" charset="0"/>
              <a:buChar char="•"/>
            </a:pPr>
            <a:endParaRPr lang="en-AU" sz="1100" b="0" i="0" u="none" strike="noStrike" kern="1200" baseline="0" dirty="0" smtClean="0">
              <a:solidFill>
                <a:schemeClr val="tx1"/>
              </a:solidFill>
              <a:latin typeface="Arial" panose="020B0604020202020204" pitchFamily="34" charset="0"/>
              <a:ea typeface="+mn-ea"/>
              <a:cs typeface="Arial" panose="020B0604020202020204" pitchFamily="34" charset="0"/>
            </a:endParaRPr>
          </a:p>
          <a:p>
            <a:pPr marL="171450" indent="-171450">
              <a:buFont typeface="Arial" panose="020B0604020202020204" pitchFamily="34" charset="0"/>
              <a:buChar char="•"/>
            </a:pPr>
            <a:r>
              <a:rPr lang="en-AU" sz="1100" b="0" i="0" u="none" strike="noStrike" kern="1200" baseline="0" dirty="0" smtClean="0">
                <a:solidFill>
                  <a:schemeClr val="tx1"/>
                </a:solidFill>
                <a:latin typeface="Arial" panose="020B0604020202020204" pitchFamily="34" charset="0"/>
                <a:ea typeface="+mn-ea"/>
                <a:cs typeface="Arial" panose="020B0604020202020204" pitchFamily="34" charset="0"/>
              </a:rPr>
              <a:t>Increases in claim payments and premium income over time reflect claim experience, as well as changes in numbers of employees, wage growth and inflationary pressures. </a:t>
            </a:r>
            <a:endParaRPr lang="en-US" sz="1100" baseline="0" dirty="0" smtClean="0">
              <a:latin typeface="Arial" pitchFamily="34" charset="0"/>
              <a:cs typeface="Arial" pitchFamily="34" charset="0"/>
            </a:endParaRPr>
          </a:p>
        </p:txBody>
      </p:sp>
    </p:spTree>
    <p:extLst>
      <p:ext uri="{BB962C8B-B14F-4D97-AF65-F5344CB8AC3E}">
        <p14:creationId xmlns:p14="http://schemas.microsoft.com/office/powerpoint/2010/main" val="42925548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a:xfrm>
            <a:off x="906464" y="4714881"/>
            <a:ext cx="4984750" cy="4467225"/>
          </a:xfrm>
          <a:prstGeom prst="rect">
            <a:avLst/>
          </a:prstGeom>
          <a:noFill/>
          <a:ln/>
        </p:spPr>
        <p:txBody>
          <a:bodyPr/>
          <a:lstStyle/>
          <a:p>
            <a:pPr defTabSz="914332">
              <a:buFont typeface="Arial" pitchFamily="34" charset="0"/>
              <a:buChar char="•"/>
              <a:defRPr/>
            </a:pPr>
            <a:r>
              <a:rPr lang="en-AU" sz="1100" dirty="0" smtClean="0">
                <a:latin typeface="Arial" pitchFamily="34" charset="0"/>
                <a:cs typeface="Arial" pitchFamily="34" charset="0"/>
              </a:rPr>
              <a:t>Our published</a:t>
            </a:r>
            <a:r>
              <a:rPr lang="en-AU" sz="1100" baseline="0" dirty="0" smtClean="0">
                <a:latin typeface="Arial" pitchFamily="34" charset="0"/>
                <a:cs typeface="Arial" pitchFamily="34" charset="0"/>
              </a:rPr>
              <a:t> stats for lost time injuries are current to 2011/12.  </a:t>
            </a:r>
          </a:p>
          <a:p>
            <a:pPr defTabSz="914332">
              <a:buFont typeface="Arial" pitchFamily="34" charset="0"/>
              <a:buChar char="•"/>
              <a:defRPr/>
            </a:pPr>
            <a:endParaRPr lang="en-AU" sz="1100" baseline="0" dirty="0" smtClean="0">
              <a:latin typeface="Arial" pitchFamily="34" charset="0"/>
              <a:cs typeface="Arial" pitchFamily="34" charset="0"/>
            </a:endParaRPr>
          </a:p>
          <a:p>
            <a:pPr defTabSz="914332">
              <a:buFont typeface="Arial" pitchFamily="34" charset="0"/>
              <a:buChar char="•"/>
              <a:defRPr/>
            </a:pPr>
            <a:r>
              <a:rPr lang="en-AU" sz="1100" baseline="0" dirty="0" smtClean="0">
                <a:latin typeface="Arial" pitchFamily="34" charset="0"/>
                <a:cs typeface="Arial" pitchFamily="34" charset="0"/>
              </a:rPr>
              <a:t>Here’s a preview of claim numbers for 2012/13, it’s still too early to tell how many will be long duration claims there will be as some insurers tend to overestimate the amount of time lost. </a:t>
            </a:r>
            <a:endParaRPr lang="en-AU" sz="1100" dirty="0" smtClean="0">
              <a:latin typeface="Arial" pitchFamily="34" charset="0"/>
              <a:cs typeface="Arial" pitchFamily="34" charset="0"/>
            </a:endParaRPr>
          </a:p>
          <a:p>
            <a:pPr defTabSz="914332">
              <a:buFont typeface="Arial" pitchFamily="34" charset="0"/>
              <a:buChar char="•"/>
              <a:defRPr/>
            </a:pPr>
            <a:endParaRPr lang="en-AU" sz="1100" dirty="0" smtClean="0">
              <a:latin typeface="Arial" pitchFamily="34" charset="0"/>
              <a:cs typeface="Arial" pitchFamily="34" charset="0"/>
            </a:endParaRPr>
          </a:p>
          <a:p>
            <a:pPr defTabSz="914332">
              <a:buFont typeface="Arial" pitchFamily="34" charset="0"/>
              <a:buChar char="•"/>
              <a:defRPr/>
            </a:pPr>
            <a:r>
              <a:rPr lang="en-AU" sz="1100" dirty="0" smtClean="0">
                <a:latin typeface="Arial" pitchFamily="34" charset="0"/>
                <a:cs typeface="Arial" pitchFamily="34" charset="0"/>
              </a:rPr>
              <a:t>Over the last couple of years we have</a:t>
            </a:r>
            <a:r>
              <a:rPr lang="en-AU" sz="1100" baseline="0" dirty="0" smtClean="0">
                <a:latin typeface="Arial" pitchFamily="34" charset="0"/>
                <a:cs typeface="Arial" pitchFamily="34" charset="0"/>
              </a:rPr>
              <a:t> certainly seen a rise in lost time claim numbers.</a:t>
            </a:r>
            <a:endParaRPr lang="en-AU" sz="1100" dirty="0" smtClean="0">
              <a:latin typeface="Arial" pitchFamily="34" charset="0"/>
              <a:cs typeface="Arial" pitchFamily="34" charset="0"/>
            </a:endParaRPr>
          </a:p>
          <a:p>
            <a:pPr lvl="7" eaLnBrk="1" hangingPunct="1">
              <a:buFont typeface="Arial" pitchFamily="34" charset="0"/>
              <a:buChar char="•"/>
            </a:pPr>
            <a:endParaRPr lang="en-US" sz="1000" dirty="0" smtClean="0">
              <a:latin typeface="Arial" pitchFamily="34" charset="0"/>
              <a:cs typeface="Arial" pitchFamily="34" charset="0"/>
            </a:endParaRPr>
          </a:p>
        </p:txBody>
      </p:sp>
    </p:spTree>
    <p:extLst>
      <p:ext uri="{BB962C8B-B14F-4D97-AF65-F5344CB8AC3E}">
        <p14:creationId xmlns:p14="http://schemas.microsoft.com/office/powerpoint/2010/main" val="28923766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a:xfrm>
            <a:off x="906464" y="4714881"/>
            <a:ext cx="4984750" cy="4467225"/>
          </a:xfrm>
          <a:prstGeom prst="rect">
            <a:avLst/>
          </a:prstGeom>
          <a:noFill/>
          <a:ln/>
        </p:spPr>
        <p:txBody>
          <a:bodyPr/>
          <a:lstStyle/>
          <a:p>
            <a:pPr marL="171450" lvl="0" indent="-171450">
              <a:buFont typeface="Arial" panose="020B0604020202020204" pitchFamily="34" charset="0"/>
              <a:buChar char="•"/>
            </a:pPr>
            <a:r>
              <a:rPr lang="en-AU" sz="1100" kern="1200" dirty="0" smtClean="0">
                <a:solidFill>
                  <a:schemeClr val="tx1"/>
                </a:solidFill>
                <a:effectLst/>
                <a:latin typeface="Arial" panose="020B0604020202020204" pitchFamily="34" charset="0"/>
                <a:ea typeface="+mn-ea"/>
                <a:cs typeface="Arial" panose="020B0604020202020204" pitchFamily="34" charset="0"/>
              </a:rPr>
              <a:t>Numbers of long duration claims correspond to employee numbers and numbers of hours worked. </a:t>
            </a:r>
          </a:p>
          <a:p>
            <a:pPr marL="0" indent="0">
              <a:buFont typeface="Arial" panose="020B0604020202020204" pitchFamily="34" charset="0"/>
              <a:buNone/>
            </a:pPr>
            <a:r>
              <a:rPr lang="en-AU" sz="1100" kern="1200" dirty="0" smtClean="0">
                <a:solidFill>
                  <a:schemeClr val="tx1"/>
                </a:solidFill>
                <a:effectLst/>
                <a:latin typeface="Arial" panose="020B0604020202020204" pitchFamily="34" charset="0"/>
                <a:ea typeface="+mn-ea"/>
                <a:cs typeface="Arial" panose="020B0604020202020204" pitchFamily="34" charset="0"/>
              </a:rPr>
              <a:t> </a:t>
            </a:r>
          </a:p>
          <a:p>
            <a:pPr marL="171450" lvl="0" indent="-171450">
              <a:buFont typeface="Arial" panose="020B0604020202020204" pitchFamily="34" charset="0"/>
              <a:buChar char="•"/>
            </a:pPr>
            <a:r>
              <a:rPr lang="en-AU" sz="1100" kern="1200" dirty="0" smtClean="0">
                <a:solidFill>
                  <a:schemeClr val="tx1"/>
                </a:solidFill>
                <a:effectLst/>
                <a:latin typeface="Arial" panose="020B0604020202020204" pitchFamily="34" charset="0"/>
                <a:ea typeface="+mn-ea"/>
                <a:cs typeface="Arial" panose="020B0604020202020204" pitchFamily="34" charset="0"/>
              </a:rPr>
              <a:t>The first </a:t>
            </a:r>
            <a:r>
              <a:rPr lang="en-AU" sz="1100" kern="1200" baseline="0" dirty="0" smtClean="0">
                <a:solidFill>
                  <a:schemeClr val="tx1"/>
                </a:solidFill>
                <a:effectLst/>
                <a:latin typeface="Arial" panose="020B0604020202020204" pitchFamily="34" charset="0"/>
                <a:ea typeface="+mn-ea"/>
                <a:cs typeface="Arial" panose="020B0604020202020204" pitchFamily="34" charset="0"/>
              </a:rPr>
              <a:t>graph shows the </a:t>
            </a:r>
            <a:r>
              <a:rPr lang="en-AU" sz="1100" kern="1200" dirty="0" smtClean="0">
                <a:solidFill>
                  <a:schemeClr val="tx1"/>
                </a:solidFill>
                <a:effectLst/>
                <a:latin typeface="Arial" panose="020B0604020202020204" pitchFamily="34" charset="0"/>
                <a:ea typeface="+mn-ea"/>
                <a:cs typeface="Arial" panose="020B0604020202020204" pitchFamily="34" charset="0"/>
              </a:rPr>
              <a:t>frequency rate, calculated as the number of long duration claims per million hours worked.</a:t>
            </a:r>
          </a:p>
          <a:p>
            <a:pPr marL="171450" lvl="0" indent="-171450">
              <a:buFont typeface="Arial" panose="020B0604020202020204" pitchFamily="34" charset="0"/>
              <a:buChar char="•"/>
            </a:pPr>
            <a:endParaRPr lang="en-AU" sz="1100" kern="1200" dirty="0" smtClean="0">
              <a:solidFill>
                <a:schemeClr val="tx1"/>
              </a:solidFill>
              <a:effectLst/>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r>
              <a:rPr lang="en-AU" sz="1100" kern="1200" dirty="0" smtClean="0">
                <a:solidFill>
                  <a:schemeClr val="tx1"/>
                </a:solidFill>
                <a:effectLst/>
                <a:latin typeface="Arial" panose="020B0604020202020204" pitchFamily="34" charset="0"/>
                <a:ea typeface="+mn-ea"/>
                <a:cs typeface="Arial" panose="020B0604020202020204" pitchFamily="34" charset="0"/>
              </a:rPr>
              <a:t>There is an increase in the 60+ day frequency rate, up from 2.2 in 2009/10 to 2.4 in 2010/11.  This data is the latest available</a:t>
            </a:r>
            <a:r>
              <a:rPr lang="en-AU" sz="1100" kern="1200" baseline="0" dirty="0" smtClean="0">
                <a:solidFill>
                  <a:schemeClr val="tx1"/>
                </a:solidFill>
                <a:effectLst/>
                <a:latin typeface="Arial" panose="020B0604020202020204" pitchFamily="34" charset="0"/>
                <a:ea typeface="+mn-ea"/>
                <a:cs typeface="Arial" panose="020B0604020202020204" pitchFamily="34" charset="0"/>
              </a:rPr>
              <a:t> – we don’t have the hours worked for 2012/13 yet.</a:t>
            </a:r>
            <a:endParaRPr lang="en-AU" sz="1100" kern="1200" dirty="0" smtClean="0">
              <a:solidFill>
                <a:schemeClr val="tx1"/>
              </a:solidFill>
              <a:effectLst/>
              <a:latin typeface="Arial" panose="020B0604020202020204" pitchFamily="34" charset="0"/>
              <a:ea typeface="+mn-ea"/>
              <a:cs typeface="Arial" panose="020B0604020202020204" pitchFamily="34" charset="0"/>
            </a:endParaRPr>
          </a:p>
          <a:p>
            <a:pPr marL="0" indent="0">
              <a:buFont typeface="Arial" panose="020B0604020202020204" pitchFamily="34" charset="0"/>
              <a:buNone/>
            </a:pPr>
            <a:r>
              <a:rPr lang="en-AU" sz="1100" kern="1200" dirty="0" smtClean="0">
                <a:solidFill>
                  <a:schemeClr val="tx1"/>
                </a:solidFill>
                <a:effectLst/>
                <a:latin typeface="Arial" panose="020B0604020202020204" pitchFamily="34" charset="0"/>
                <a:ea typeface="+mn-ea"/>
                <a:cs typeface="Arial" panose="020B0604020202020204" pitchFamily="34" charset="0"/>
              </a:rPr>
              <a:t> </a:t>
            </a:r>
          </a:p>
          <a:p>
            <a:pPr marL="171450" lvl="0" indent="-171450">
              <a:buFont typeface="Arial" panose="020B0604020202020204" pitchFamily="34" charset="0"/>
              <a:buChar char="•"/>
            </a:pPr>
            <a:r>
              <a:rPr lang="en-AU" sz="1100" kern="1200" dirty="0" smtClean="0">
                <a:solidFill>
                  <a:schemeClr val="tx1"/>
                </a:solidFill>
                <a:effectLst/>
                <a:latin typeface="Arial" panose="020B0604020202020204" pitchFamily="34" charset="0"/>
                <a:ea typeface="+mn-ea"/>
                <a:cs typeface="Arial" panose="020B0604020202020204" pitchFamily="34" charset="0"/>
              </a:rPr>
              <a:t>Data for the 2011/12 lodgement year is preliminary and revises as the claim data matures.  Currently</a:t>
            </a:r>
            <a:r>
              <a:rPr lang="en-AU" sz="1100" kern="1200" baseline="0" dirty="0" smtClean="0">
                <a:solidFill>
                  <a:schemeClr val="tx1"/>
                </a:solidFill>
                <a:effectLst/>
                <a:latin typeface="Arial" panose="020B0604020202020204" pitchFamily="34" charset="0"/>
                <a:ea typeface="+mn-ea"/>
                <a:cs typeface="Arial" panose="020B0604020202020204" pitchFamily="34" charset="0"/>
              </a:rPr>
              <a:t> the </a:t>
            </a:r>
            <a:r>
              <a:rPr lang="en-AU" sz="1100" kern="1200" dirty="0" smtClean="0">
                <a:solidFill>
                  <a:schemeClr val="tx1"/>
                </a:solidFill>
                <a:effectLst/>
                <a:latin typeface="Arial" panose="020B0604020202020204" pitchFamily="34" charset="0"/>
                <a:ea typeface="+mn-ea"/>
                <a:cs typeface="Arial" panose="020B0604020202020204" pitchFamily="34" charset="0"/>
              </a:rPr>
              <a:t>2011/12 frequency rate is 2.5,</a:t>
            </a:r>
            <a:r>
              <a:rPr lang="en-AU" sz="1100" kern="1200" baseline="0" dirty="0" smtClean="0">
                <a:solidFill>
                  <a:schemeClr val="tx1"/>
                </a:solidFill>
                <a:effectLst/>
                <a:latin typeface="Arial" panose="020B0604020202020204" pitchFamily="34" charset="0"/>
                <a:ea typeface="+mn-ea"/>
                <a:cs typeface="Arial" panose="020B0604020202020204" pitchFamily="34" charset="0"/>
              </a:rPr>
              <a:t> slightly lower than the 2.7 we first saw when we extracted the data at the end of December last year.</a:t>
            </a:r>
            <a:endParaRPr lang="en-AU" sz="1100" kern="1200" dirty="0" smtClean="0">
              <a:solidFill>
                <a:schemeClr val="tx1"/>
              </a:solidFill>
              <a:effectLst/>
              <a:latin typeface="Arial" panose="020B0604020202020204" pitchFamily="34" charset="0"/>
              <a:ea typeface="+mn-ea"/>
              <a:cs typeface="Arial" panose="020B0604020202020204" pitchFamily="34" charset="0"/>
            </a:endParaRPr>
          </a:p>
          <a:p>
            <a:pPr marL="0" indent="0">
              <a:buFont typeface="Arial" panose="020B0604020202020204" pitchFamily="34" charset="0"/>
              <a:buNone/>
            </a:pPr>
            <a:r>
              <a:rPr lang="en-AU" sz="1100" kern="1200" dirty="0" smtClean="0">
                <a:solidFill>
                  <a:schemeClr val="tx1"/>
                </a:solidFill>
                <a:effectLst/>
                <a:latin typeface="Arial" panose="020B0604020202020204" pitchFamily="34" charset="0"/>
                <a:ea typeface="+mn-ea"/>
                <a:cs typeface="Arial" panose="020B0604020202020204" pitchFamily="34" charset="0"/>
              </a:rPr>
              <a:t> </a:t>
            </a:r>
          </a:p>
          <a:p>
            <a:pPr marL="171450" indent="-171450">
              <a:buFont typeface="Arial" panose="020B0604020202020204" pitchFamily="34" charset="0"/>
              <a:buChar char="•"/>
            </a:pPr>
            <a:r>
              <a:rPr lang="en-AU" sz="1100" kern="1200" dirty="0" smtClean="0">
                <a:solidFill>
                  <a:schemeClr val="tx1"/>
                </a:solidFill>
                <a:effectLst/>
                <a:latin typeface="Arial" panose="020B0604020202020204" pitchFamily="34" charset="0"/>
                <a:ea typeface="+mn-ea"/>
                <a:cs typeface="Arial" panose="020B0604020202020204" pitchFamily="34" charset="0"/>
              </a:rPr>
              <a:t>As a result of the tendency for lost time estimates to revise downwards in recent years, we need to be careful</a:t>
            </a:r>
            <a:r>
              <a:rPr lang="en-AU" sz="1100" kern="1200" baseline="0" dirty="0" smtClean="0">
                <a:solidFill>
                  <a:schemeClr val="tx1"/>
                </a:solidFill>
                <a:effectLst/>
                <a:latin typeface="Arial" panose="020B0604020202020204" pitchFamily="34" charset="0"/>
                <a:ea typeface="+mn-ea"/>
                <a:cs typeface="Arial" panose="020B0604020202020204" pitchFamily="34" charset="0"/>
              </a:rPr>
              <a:t> when interpreting this data</a:t>
            </a:r>
            <a:r>
              <a:rPr lang="en-AU" sz="1100" kern="1200" dirty="0" smtClean="0">
                <a:solidFill>
                  <a:schemeClr val="tx1"/>
                </a:solidFill>
                <a:effectLst/>
                <a:latin typeface="Arial" panose="020B0604020202020204" pitchFamily="34" charset="0"/>
                <a:ea typeface="+mn-ea"/>
                <a:cs typeface="Arial" panose="020B0604020202020204" pitchFamily="34" charset="0"/>
              </a:rPr>
              <a:t>.  The</a:t>
            </a:r>
            <a:r>
              <a:rPr lang="en-AU" sz="1100" kern="1200" baseline="0" dirty="0" smtClean="0">
                <a:solidFill>
                  <a:schemeClr val="tx1"/>
                </a:solidFill>
                <a:effectLst/>
                <a:latin typeface="Arial" panose="020B0604020202020204" pitchFamily="34" charset="0"/>
                <a:ea typeface="+mn-ea"/>
                <a:cs typeface="Arial" panose="020B0604020202020204" pitchFamily="34" charset="0"/>
              </a:rPr>
              <a:t> earlier years can also revise slightly upwards or downwards.</a:t>
            </a:r>
          </a:p>
          <a:p>
            <a:pPr marL="171450" indent="-171450">
              <a:buFont typeface="Arial" panose="020B0604020202020204" pitchFamily="34" charset="0"/>
              <a:buChar char="•"/>
            </a:pPr>
            <a:endParaRPr lang="en-AU" sz="1100" kern="1200" baseline="0" dirty="0" smtClean="0">
              <a:solidFill>
                <a:schemeClr val="tx1"/>
              </a:solidFill>
              <a:effectLst/>
              <a:latin typeface="Arial" panose="020B0604020202020204" pitchFamily="34" charset="0"/>
              <a:ea typeface="+mn-ea"/>
              <a:cs typeface="Arial" panose="020B0604020202020204" pitchFamily="34" charset="0"/>
            </a:endParaRPr>
          </a:p>
          <a:p>
            <a:pPr marL="171450" indent="-171450">
              <a:buFont typeface="Arial" panose="020B0604020202020204" pitchFamily="34" charset="0"/>
              <a:buChar char="•"/>
            </a:pPr>
            <a:r>
              <a:rPr lang="en-AU" sz="1100" kern="1200" baseline="0" dirty="0" smtClean="0">
                <a:solidFill>
                  <a:schemeClr val="tx1"/>
                </a:solidFill>
                <a:effectLst/>
                <a:latin typeface="Arial" panose="020B0604020202020204" pitchFamily="34" charset="0"/>
                <a:ea typeface="+mn-ea"/>
                <a:cs typeface="Arial" panose="020B0604020202020204" pitchFamily="34" charset="0"/>
              </a:rPr>
              <a:t>Taking another view, the number of claims per 1000 employees, or incidence rate, shows a clear upward trend over the past couple of years.</a:t>
            </a:r>
            <a:endParaRPr lang="en-AU" sz="1100" kern="1200" dirty="0" smtClean="0">
              <a:solidFill>
                <a:schemeClr val="tx1"/>
              </a:solidFill>
              <a:effectLst/>
              <a:latin typeface="Arial" panose="020B0604020202020204" pitchFamily="34" charset="0"/>
              <a:ea typeface="+mn-ea"/>
              <a:cs typeface="Arial" panose="020B0604020202020204" pitchFamily="34" charset="0"/>
            </a:endParaRPr>
          </a:p>
          <a:p>
            <a:pPr marL="228600" lvl="1" indent="-228600" defTabSz="889000">
              <a:lnSpc>
                <a:spcPct val="90000"/>
              </a:lnSpc>
              <a:spcBef>
                <a:spcPct val="0"/>
              </a:spcBef>
              <a:spcAft>
                <a:spcPct val="15000"/>
              </a:spcAft>
              <a:buChar char="••"/>
            </a:pPr>
            <a:endParaRPr lang="en-AU" sz="11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13568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a:xfrm>
            <a:off x="906464" y="4714881"/>
            <a:ext cx="4984750" cy="4467225"/>
          </a:xfrm>
          <a:prstGeom prst="rect">
            <a:avLst/>
          </a:prstGeom>
          <a:noFill/>
          <a:ln/>
        </p:spPr>
        <p:txBody>
          <a:bodyPr/>
          <a:lstStyle/>
          <a:p>
            <a:pPr eaLnBrk="1" hangingPunct="1">
              <a:buFont typeface="Arial" pitchFamily="34" charset="0"/>
              <a:buChar char="•"/>
            </a:pPr>
            <a:r>
              <a:rPr lang="en-US" sz="1100" dirty="0" smtClean="0">
                <a:latin typeface="Arial" pitchFamily="34" charset="0"/>
                <a:cs typeface="Arial" pitchFamily="34" charset="0"/>
              </a:rPr>
              <a:t>The 80/20</a:t>
            </a:r>
            <a:r>
              <a:rPr lang="en-US" sz="1100" baseline="0" dirty="0" smtClean="0">
                <a:latin typeface="Arial" pitchFamily="34" charset="0"/>
                <a:cs typeface="Arial" pitchFamily="34" charset="0"/>
              </a:rPr>
              <a:t> principle is evident in the workers’ compensation scheme  When we split the claims into time lost categories we see that  it’s actually 82/25 - 25% of claims involve 60 or more days off work, but are incurring just over 80% of costs.  </a:t>
            </a:r>
          </a:p>
          <a:p>
            <a:pPr eaLnBrk="1" hangingPunct="1">
              <a:buFont typeface="Arial" pitchFamily="34" charset="0"/>
              <a:buChar char="•"/>
            </a:pPr>
            <a:endParaRPr lang="en-US" sz="1100" baseline="0" dirty="0" smtClean="0">
              <a:latin typeface="Arial" pitchFamily="34" charset="0"/>
              <a:cs typeface="Arial" pitchFamily="34" charset="0"/>
            </a:endParaRPr>
          </a:p>
          <a:p>
            <a:pPr eaLnBrk="1" hangingPunct="1">
              <a:buFont typeface="Arial" pitchFamily="34" charset="0"/>
              <a:buChar char="•"/>
            </a:pPr>
            <a:r>
              <a:rPr lang="en-US" sz="1100" baseline="0" dirty="0" smtClean="0">
                <a:latin typeface="Arial" pitchFamily="34" charset="0"/>
                <a:cs typeface="Arial" pitchFamily="34" charset="0"/>
              </a:rPr>
              <a:t>The majority of claimants recover and are back at work within 60 days.  However, some have more serious injuries and will need to participate in return to work programs. For the few that have 15% or more impairment they may elect to pursue common law damages.  These long duration claims influence the overall average for claim duration – the current figure is around seven months.</a:t>
            </a:r>
          </a:p>
          <a:p>
            <a:pPr eaLnBrk="1" hangingPunct="1">
              <a:buFont typeface="Arial" pitchFamily="34" charset="0"/>
              <a:buChar char="•"/>
            </a:pPr>
            <a:endParaRPr lang="en-US" sz="1100" baseline="0" dirty="0" smtClean="0">
              <a:latin typeface="Arial" pitchFamily="34" charset="0"/>
              <a:cs typeface="Arial" pitchFamily="34" charset="0"/>
            </a:endParaRPr>
          </a:p>
          <a:p>
            <a:pPr eaLnBrk="1" hangingPunct="1">
              <a:buFont typeface="Arial" pitchFamily="34" charset="0"/>
              <a:buChar char="•"/>
            </a:pPr>
            <a:r>
              <a:rPr lang="en-US" sz="1100" baseline="0" dirty="0" smtClean="0">
                <a:latin typeface="Arial" pitchFamily="34" charset="0"/>
                <a:cs typeface="Arial" pitchFamily="34" charset="0"/>
              </a:rPr>
              <a:t>The 5,350 claims with long durations resulted in a total cost estimate of $536 million for 2011/12, which is an average total cost of around $100,000 each.</a:t>
            </a:r>
          </a:p>
        </p:txBody>
      </p:sp>
    </p:spTree>
    <p:extLst>
      <p:ext uri="{BB962C8B-B14F-4D97-AF65-F5344CB8AC3E}">
        <p14:creationId xmlns:p14="http://schemas.microsoft.com/office/powerpoint/2010/main" val="17648086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9163" y="392113"/>
            <a:ext cx="4960937" cy="3722687"/>
          </a:xfrm>
        </p:spPr>
      </p:sp>
      <p:sp>
        <p:nvSpPr>
          <p:cNvPr id="3" name="Notes Placeholder 2"/>
          <p:cNvSpPr>
            <a:spLocks noGrp="1"/>
          </p:cNvSpPr>
          <p:nvPr>
            <p:ph type="body" idx="1"/>
          </p:nvPr>
        </p:nvSpPr>
        <p:spPr>
          <a:xfrm>
            <a:off x="906465" y="4110934"/>
            <a:ext cx="4984750" cy="4718768"/>
          </a:xfrm>
          <a:prstGeom prst="rect">
            <a:avLst/>
          </a:prstGeom>
        </p:spPr>
        <p:txBody>
          <a:bodyPr>
            <a:noAutofit/>
          </a:bodyPr>
          <a:lstStyle/>
          <a:p>
            <a:pPr marL="171450" indent="-171450">
              <a:buFont typeface="Arial" panose="020B0604020202020204" pitchFamily="34" charset="0"/>
              <a:buChar char="•"/>
            </a:pPr>
            <a:r>
              <a:rPr lang="en-AU" sz="1100" kern="1200" dirty="0" smtClean="0">
                <a:solidFill>
                  <a:schemeClr val="tx1"/>
                </a:solidFill>
                <a:effectLst/>
                <a:latin typeface="Arial" panose="020B0604020202020204" pitchFamily="34" charset="0"/>
                <a:ea typeface="+mn-ea"/>
                <a:cs typeface="Arial" panose="020B0604020202020204" pitchFamily="34" charset="0"/>
              </a:rPr>
              <a:t>Sprains and strains are the most common cause of long duration claims, consistently accounting for around 60% of long duration claims each year.  These typically</a:t>
            </a:r>
            <a:r>
              <a:rPr lang="en-AU" sz="1100" kern="1200" baseline="0" dirty="0" smtClean="0">
                <a:solidFill>
                  <a:schemeClr val="tx1"/>
                </a:solidFill>
                <a:effectLst/>
                <a:latin typeface="Arial" panose="020B0604020202020204" pitchFamily="34" charset="0"/>
                <a:ea typeface="+mn-ea"/>
                <a:cs typeface="Arial" panose="020B0604020202020204" pitchFamily="34" charset="0"/>
              </a:rPr>
              <a:t> arise from manual handling injuries to backs, shoulders and arms.</a:t>
            </a:r>
            <a:endParaRPr lang="en-AU" sz="1100" kern="1200" dirty="0" smtClean="0">
              <a:solidFill>
                <a:schemeClr val="tx1"/>
              </a:solidFill>
              <a:effectLst/>
              <a:latin typeface="Arial" panose="020B0604020202020204" pitchFamily="34" charset="0"/>
              <a:ea typeface="+mn-ea"/>
              <a:cs typeface="Arial" panose="020B0604020202020204" pitchFamily="34" charset="0"/>
            </a:endParaRPr>
          </a:p>
          <a:p>
            <a:pPr marL="171450" indent="-171450">
              <a:buFont typeface="Arial" panose="020B0604020202020204" pitchFamily="34" charset="0"/>
              <a:buChar char="•"/>
            </a:pPr>
            <a:endParaRPr lang="en-AU" sz="1100" kern="1200" dirty="0" smtClean="0">
              <a:solidFill>
                <a:schemeClr val="tx1"/>
              </a:solidFill>
              <a:effectLst/>
              <a:latin typeface="Arial" panose="020B0604020202020204" pitchFamily="34" charset="0"/>
              <a:ea typeface="+mn-ea"/>
              <a:cs typeface="Arial" panose="020B0604020202020204" pitchFamily="34" charset="0"/>
            </a:endParaRPr>
          </a:p>
          <a:p>
            <a:pPr marL="171450" indent="-171450">
              <a:buFont typeface="Arial" panose="020B0604020202020204" pitchFamily="34" charset="0"/>
              <a:buChar char="•"/>
            </a:pPr>
            <a:r>
              <a:rPr lang="en-AU" sz="1100" kern="1200" dirty="0" smtClean="0">
                <a:solidFill>
                  <a:schemeClr val="tx1"/>
                </a:solidFill>
                <a:effectLst/>
                <a:latin typeface="Arial" panose="020B0604020202020204" pitchFamily="34" charset="0"/>
                <a:ea typeface="+mn-ea"/>
                <a:cs typeface="Arial" panose="020B0604020202020204" pitchFamily="34" charset="0"/>
              </a:rPr>
              <a:t>The number of long duration claims involving sprains and strains, mental disorders and other injuries, such as fractures, increased in 2011/12. </a:t>
            </a:r>
          </a:p>
          <a:p>
            <a:pPr>
              <a:buFont typeface="Arial" pitchFamily="34" charset="0"/>
              <a:buChar char="•"/>
            </a:pPr>
            <a:endParaRPr lang="en-AU" sz="1000" b="0" u="none" baseline="0" dirty="0" smtClean="0"/>
          </a:p>
          <a:p>
            <a:endParaRPr lang="en-AU" sz="1000" dirty="0" smtClean="0">
              <a:latin typeface="Arial" pitchFamily="34" charset="0"/>
              <a:cs typeface="Arial" pitchFamily="34" charset="0"/>
            </a:endParaRPr>
          </a:p>
        </p:txBody>
      </p:sp>
      <p:sp>
        <p:nvSpPr>
          <p:cNvPr id="4" name="Slide Number Placeholder 3"/>
          <p:cNvSpPr>
            <a:spLocks noGrp="1"/>
          </p:cNvSpPr>
          <p:nvPr>
            <p:ph type="sldNum" sz="quarter" idx="10"/>
          </p:nvPr>
        </p:nvSpPr>
        <p:spPr>
          <a:xfrm>
            <a:off x="3851275" y="9429755"/>
            <a:ext cx="2946400" cy="496887"/>
          </a:xfrm>
          <a:prstGeom prst="rect">
            <a:avLst/>
          </a:prstGeom>
        </p:spPr>
        <p:txBody>
          <a:bodyPr/>
          <a:lstStyle/>
          <a:p>
            <a:pPr>
              <a:defRPr/>
            </a:pPr>
            <a:fld id="{1C85D65F-1C41-452F-9B72-B7DEDE8704FF}" type="slidenum">
              <a:rPr lang="en-US" smtClean="0"/>
              <a:pPr>
                <a:defRPr/>
              </a:pPr>
              <a:t>8</a:t>
            </a:fld>
            <a:endParaRPr lang="en-US" dirty="0"/>
          </a:p>
        </p:txBody>
      </p:sp>
    </p:spTree>
    <p:extLst>
      <p:ext uri="{BB962C8B-B14F-4D97-AF65-F5344CB8AC3E}">
        <p14:creationId xmlns:p14="http://schemas.microsoft.com/office/powerpoint/2010/main" val="24345561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xfrm>
            <a:off x="684213" y="4715712"/>
            <a:ext cx="5429250" cy="4466511"/>
          </a:xfrm>
          <a:prstGeom prst="rect">
            <a:avLst/>
          </a:prstGeom>
          <a:noFill/>
          <a:ln/>
        </p:spPr>
        <p:txBody>
          <a:bodyPr/>
          <a:lstStyle/>
          <a:p>
            <a:pPr marL="171450" indent="-171450">
              <a:buFont typeface="Arial" panose="020B0604020202020204" pitchFamily="34" charset="0"/>
              <a:buChar char="•"/>
            </a:pPr>
            <a:r>
              <a:rPr lang="en-AU" sz="1100" kern="1200" dirty="0" smtClean="0">
                <a:solidFill>
                  <a:schemeClr val="tx1"/>
                </a:solidFill>
                <a:effectLst/>
                <a:latin typeface="Arial" panose="020B0604020202020204" pitchFamily="34" charset="0"/>
                <a:ea typeface="+mn-ea"/>
                <a:cs typeface="Arial" panose="020B0604020202020204" pitchFamily="34" charset="0"/>
              </a:rPr>
              <a:t>The 25-34, 35-44 and 45-54 year age groups incur the largest number of long duration claims, reflective of the number of employees within these categories. </a:t>
            </a:r>
          </a:p>
          <a:p>
            <a:pPr marL="171450" indent="-171450">
              <a:buFont typeface="Arial" panose="020B0604020202020204" pitchFamily="34" charset="0"/>
              <a:buChar char="•"/>
            </a:pPr>
            <a:endParaRPr lang="en-AU" sz="1100" kern="1200" dirty="0" smtClean="0">
              <a:solidFill>
                <a:schemeClr val="tx1"/>
              </a:solidFill>
              <a:effectLst/>
              <a:latin typeface="Arial" panose="020B0604020202020204" pitchFamily="34" charset="0"/>
              <a:ea typeface="+mn-ea"/>
              <a:cs typeface="Arial" panose="020B0604020202020204" pitchFamily="34" charset="0"/>
            </a:endParaRPr>
          </a:p>
          <a:p>
            <a:pPr marL="171450" indent="-171450">
              <a:buFont typeface="Arial" panose="020B0604020202020204" pitchFamily="34" charset="0"/>
              <a:buChar char="•"/>
            </a:pPr>
            <a:r>
              <a:rPr lang="en-AU" sz="1100" kern="1200" dirty="0" smtClean="0">
                <a:solidFill>
                  <a:schemeClr val="tx1"/>
                </a:solidFill>
                <a:effectLst/>
                <a:latin typeface="Arial" panose="020B0604020202020204" pitchFamily="34" charset="0"/>
                <a:ea typeface="+mn-ea"/>
                <a:cs typeface="Arial" panose="020B0604020202020204" pitchFamily="34" charset="0"/>
              </a:rPr>
              <a:t>The 45-54 year age group recorded a 8.8% increase in 2011/12 and continued to be the age group with the highest number of long duration claims.</a:t>
            </a:r>
          </a:p>
          <a:p>
            <a:pPr marL="171450" indent="-171450">
              <a:buFont typeface="Arial" panose="020B0604020202020204" pitchFamily="34" charset="0"/>
              <a:buChar char="•"/>
            </a:pPr>
            <a:endParaRPr lang="en-AU" sz="1100" kern="1200" dirty="0" smtClean="0">
              <a:solidFill>
                <a:schemeClr val="tx1"/>
              </a:solidFill>
              <a:effectLst/>
              <a:latin typeface="Arial" panose="020B0604020202020204" pitchFamily="34" charset="0"/>
              <a:ea typeface="+mn-ea"/>
              <a:cs typeface="Arial" panose="020B0604020202020204" pitchFamily="34" charset="0"/>
            </a:endParaRPr>
          </a:p>
          <a:p>
            <a:pPr marL="171450" indent="-171450">
              <a:buFont typeface="Arial" panose="020B0604020202020204" pitchFamily="34" charset="0"/>
              <a:buChar char="•"/>
            </a:pPr>
            <a:r>
              <a:rPr lang="en-AU" sz="1100" kern="1200" dirty="0" smtClean="0">
                <a:solidFill>
                  <a:schemeClr val="tx1"/>
                </a:solidFill>
                <a:effectLst/>
                <a:latin typeface="Arial" panose="020B0604020202020204" pitchFamily="34" charset="0"/>
                <a:ea typeface="+mn-ea"/>
                <a:cs typeface="Arial" panose="020B0604020202020204" pitchFamily="34" charset="0"/>
              </a:rPr>
              <a:t>When</a:t>
            </a:r>
            <a:r>
              <a:rPr lang="en-AU" sz="1100" kern="1200" baseline="0" dirty="0" smtClean="0">
                <a:solidFill>
                  <a:schemeClr val="tx1"/>
                </a:solidFill>
                <a:effectLst/>
                <a:latin typeface="Arial" panose="020B0604020202020204" pitchFamily="34" charset="0"/>
                <a:ea typeface="+mn-ea"/>
                <a:cs typeface="Arial" panose="020B0604020202020204" pitchFamily="34" charset="0"/>
              </a:rPr>
              <a:t> we look at the frequency rate the 60-64 group is the most likely to have a long duration claim.</a:t>
            </a:r>
            <a:endParaRPr lang="en-AU" sz="1100" kern="1200" dirty="0">
              <a:solidFill>
                <a:schemeClr val="tx1"/>
              </a:solidFill>
              <a:effectLst/>
              <a:latin typeface="Arial" panose="020B0604020202020204" pitchFamily="34" charset="0"/>
              <a:ea typeface="+mn-ea"/>
              <a:cs typeface="Arial" panose="020B0604020202020204" pitchFamily="34" charset="0"/>
            </a:endParaRPr>
          </a:p>
        </p:txBody>
      </p:sp>
      <p:sp>
        <p:nvSpPr>
          <p:cNvPr id="38916" name="Slide Number Placeholder 3"/>
          <p:cNvSpPr>
            <a:spLocks noGrp="1"/>
          </p:cNvSpPr>
          <p:nvPr>
            <p:ph type="sldNum" sz="quarter" idx="5"/>
          </p:nvPr>
        </p:nvSpPr>
        <p:spPr>
          <a:xfrm>
            <a:off x="3851275" y="9429755"/>
            <a:ext cx="2946400" cy="496887"/>
          </a:xfrm>
          <a:prstGeom prst="rect">
            <a:avLst/>
          </a:prstGeom>
        </p:spPr>
        <p:txBody>
          <a:bodyPr/>
          <a:lstStyle/>
          <a:p>
            <a:pPr>
              <a:defRPr/>
            </a:pPr>
            <a:fld id="{2399DF15-00DB-4EE6-913E-67DF59B59649}" type="slidenum">
              <a:rPr lang="en-US" smtClean="0">
                <a:latin typeface="Times"/>
              </a:rPr>
              <a:pPr>
                <a:defRPr/>
              </a:pPr>
              <a:t>9</a:t>
            </a:fld>
            <a:endParaRPr lang="en-US" dirty="0" smtClean="0">
              <a:latin typeface="Times"/>
            </a:endParaRPr>
          </a:p>
        </p:txBody>
      </p:sp>
    </p:spTree>
    <p:extLst>
      <p:ext uri="{BB962C8B-B14F-4D97-AF65-F5344CB8AC3E}">
        <p14:creationId xmlns:p14="http://schemas.microsoft.com/office/powerpoint/2010/main" val="13454823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pic>
        <p:nvPicPr>
          <p:cNvPr id="8" name="Picture 7" descr="WC_PPT_title.bmp"/>
          <p:cNvPicPr>
            <a:picLocks noChangeAspect="1"/>
          </p:cNvPicPr>
          <p:nvPr userDrawn="1"/>
        </p:nvPicPr>
        <p:blipFill>
          <a:blip r:embed="rId2" cstate="print"/>
          <a:stretch>
            <a:fillRect/>
          </a:stretch>
        </p:blipFill>
        <p:spPr>
          <a:xfrm>
            <a:off x="0" y="0"/>
            <a:ext cx="9169400" cy="6877050"/>
          </a:xfrm>
          <a:prstGeom prst="rect">
            <a:avLst/>
          </a:prstGeom>
        </p:spPr>
      </p:pic>
      <p:sp>
        <p:nvSpPr>
          <p:cNvPr id="40962" name="Rectangle 2"/>
          <p:cNvSpPr>
            <a:spLocks noGrp="1" noChangeArrowheads="1"/>
          </p:cNvSpPr>
          <p:nvPr>
            <p:ph type="ctrTitle"/>
          </p:nvPr>
        </p:nvSpPr>
        <p:spPr>
          <a:xfrm>
            <a:off x="381000" y="152400"/>
            <a:ext cx="8382000" cy="457200"/>
          </a:xfrm>
          <a:prstGeom prst="rect">
            <a:avLst/>
          </a:prstGeom>
        </p:spPr>
        <p:txBody>
          <a:bodyPr lIns="0" rIns="0"/>
          <a:lstStyle>
            <a:lvl1pPr algn="r">
              <a:defRPr sz="2600" b="0" i="0" smtClean="0">
                <a:solidFill>
                  <a:schemeClr val="bg1"/>
                </a:solidFill>
                <a:latin typeface="Century Gothic"/>
                <a:cs typeface="Century Gothic"/>
              </a:defRPr>
            </a:lvl1pPr>
          </a:lstStyle>
          <a:p>
            <a:r>
              <a:rPr lang="en-US" dirty="0" smtClean="0"/>
              <a:t>Click to edit Master title style</a:t>
            </a:r>
          </a:p>
        </p:txBody>
      </p:sp>
      <p:sp>
        <p:nvSpPr>
          <p:cNvPr id="40963" name="Rectangle 3"/>
          <p:cNvSpPr>
            <a:spLocks noGrp="1" noChangeArrowheads="1"/>
          </p:cNvSpPr>
          <p:nvPr>
            <p:ph type="subTitle" idx="1"/>
          </p:nvPr>
        </p:nvSpPr>
        <p:spPr>
          <a:xfrm>
            <a:off x="2362200" y="609600"/>
            <a:ext cx="6400800" cy="381000"/>
          </a:xfrm>
          <a:prstGeom prst="rect">
            <a:avLst/>
          </a:prstGeom>
        </p:spPr>
        <p:txBody>
          <a:bodyPr lIns="0" rIns="0"/>
          <a:lstStyle>
            <a:lvl1pPr marL="0" indent="0" algn="r">
              <a:buFontTx/>
              <a:buNone/>
              <a:defRPr sz="1800" smtClean="0">
                <a:solidFill>
                  <a:srgbClr val="9E8E00"/>
                </a:solidFill>
              </a:defRPr>
            </a:lvl1pPr>
          </a:lstStyle>
          <a:p>
            <a:r>
              <a:rPr lang="en-US" dirty="0" smtClean="0"/>
              <a:t>Click to edit Master subtitle style</a:t>
            </a: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8" name="Picture 7" descr="WC_PPT_page_1.jpg"/>
          <p:cNvPicPr>
            <a:picLocks noChangeAspect="1"/>
          </p:cNvPicPr>
          <p:nvPr userDrawn="1"/>
        </p:nvPicPr>
        <p:blipFill>
          <a:blip r:embed="rId2" cstate="print"/>
          <a:stretch>
            <a:fillRect/>
          </a:stretch>
        </p:blipFill>
        <p:spPr>
          <a:xfrm>
            <a:off x="0" y="0"/>
            <a:ext cx="9177866" cy="6883400"/>
          </a:xfrm>
          <a:prstGeom prst="rect">
            <a:avLst/>
          </a:prstGeom>
        </p:spPr>
      </p:pic>
      <p:sp>
        <p:nvSpPr>
          <p:cNvPr id="6" name="Rectangle 6"/>
          <p:cNvSpPr txBox="1">
            <a:spLocks noChangeArrowheads="1"/>
          </p:cNvSpPr>
          <p:nvPr userDrawn="1"/>
        </p:nvSpPr>
        <p:spPr bwMode="auto">
          <a:xfrm>
            <a:off x="381000" y="6350000"/>
            <a:ext cx="420688" cy="228600"/>
          </a:xfrm>
          <a:prstGeom prst="rect">
            <a:avLst/>
          </a:prstGeom>
          <a:noFill/>
          <a:ln w="9525">
            <a:noFill/>
            <a:miter lim="800000"/>
            <a:headEnd/>
            <a:tailEnd/>
          </a:ln>
          <a:effectLst/>
        </p:spPr>
        <p:txBody>
          <a:bodyPr vert="horz" wrap="square" lIns="0" tIns="45720" rIns="0" bIns="45720" numCol="1" anchor="t" anchorCtr="0" compatLnSpc="1">
            <a:prstTxWarp prst="textNoShape">
              <a:avLst/>
            </a:prstTxWarp>
          </a:bodyPr>
          <a:lstStyle>
            <a:lvl1pPr algn="l">
              <a:defRPr b="0" i="0">
                <a:solidFill>
                  <a:schemeClr val="bg2">
                    <a:lumMod val="50000"/>
                  </a:schemeClr>
                </a:solidFill>
                <a:latin typeface="Century Gothic"/>
                <a:cs typeface="Century Gothic"/>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fld id="{9E885D4D-60BF-41D9-A3B2-14C1C954CCA4}" type="slidenum">
              <a:rPr kumimoji="0" lang="en-US" sz="900" b="0" i="0" u="none" strike="noStrike" kern="1200" cap="none" spc="0" normalizeH="0" baseline="0" noProof="0" smtClean="0">
                <a:ln>
                  <a:noFill/>
                </a:ln>
                <a:solidFill>
                  <a:schemeClr val="bg2">
                    <a:lumMod val="50000"/>
                  </a:schemeClr>
                </a:solidFill>
                <a:effectLst/>
                <a:uLnTx/>
                <a:uFillTx/>
                <a:latin typeface="Century Gothic"/>
                <a:ea typeface="+mn-ea"/>
                <a:cs typeface="Century Gothic"/>
              </a:rPr>
              <a:pPr marL="0" marR="0" lvl="0" indent="0" algn="l" defTabSz="914400" rtl="0" eaLnBrk="0" fontAlgn="base" latinLnBrk="0" hangingPunct="0">
                <a:lnSpc>
                  <a:spcPct val="100000"/>
                </a:lnSpc>
                <a:spcBef>
                  <a:spcPct val="0"/>
                </a:spcBef>
                <a:spcAft>
                  <a:spcPct val="0"/>
                </a:spcAft>
                <a:buClrTx/>
                <a:buSzTx/>
                <a:buFontTx/>
                <a:buNone/>
                <a:tabLst/>
                <a:defRPr/>
              </a:pPr>
              <a:t>‹#›</a:t>
            </a:fld>
            <a:endParaRPr kumimoji="0" lang="en-US" sz="900" b="0" i="0" u="none" strike="noStrike" kern="1200" cap="none" spc="0" normalizeH="0" baseline="0" noProof="0" dirty="0">
              <a:ln>
                <a:noFill/>
              </a:ln>
              <a:solidFill>
                <a:schemeClr val="bg2">
                  <a:lumMod val="50000"/>
                </a:schemeClr>
              </a:solidFill>
              <a:effectLst/>
              <a:uLnTx/>
              <a:uFillTx/>
              <a:latin typeface="Century Gothic"/>
              <a:ea typeface="+mn-ea"/>
              <a:cs typeface="Century Gothic"/>
            </a:endParaRPr>
          </a:p>
        </p:txBody>
      </p:sp>
      <p:sp>
        <p:nvSpPr>
          <p:cNvPr id="7" name="Title 1"/>
          <p:cNvSpPr>
            <a:spLocks noGrp="1"/>
          </p:cNvSpPr>
          <p:nvPr>
            <p:ph type="ctrTitle"/>
          </p:nvPr>
        </p:nvSpPr>
        <p:spPr>
          <a:xfrm>
            <a:off x="533400" y="381000"/>
            <a:ext cx="5105400" cy="415365"/>
          </a:xfrm>
          <a:prstGeom prst="rect">
            <a:avLst/>
          </a:prstGeom>
        </p:spPr>
        <p:txBody>
          <a:bodyPr lIns="0" tIns="0" rIns="0" bIns="0" anchor="t" anchorCtr="0"/>
          <a:lstStyle>
            <a:lvl1pPr>
              <a:defRPr sz="2600" b="0">
                <a:solidFill>
                  <a:srgbClr val="9E8E00"/>
                </a:solidFill>
              </a:defRPr>
            </a:lvl1pPr>
          </a:lstStyle>
          <a:p>
            <a:r>
              <a:rPr lang="en-US" dirty="0" smtClean="0"/>
              <a:t>Click to edit Master title style</a:t>
            </a:r>
            <a:endParaRPr lang="en-US" dirty="0"/>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7" name="Picture 6" descr="WC_PPT_page_1.jpg"/>
          <p:cNvPicPr>
            <a:picLocks noChangeAspect="1"/>
          </p:cNvPicPr>
          <p:nvPr userDrawn="1"/>
        </p:nvPicPr>
        <p:blipFill>
          <a:blip r:embed="rId2" cstate="print"/>
          <a:stretch>
            <a:fillRect/>
          </a:stretch>
        </p:blipFill>
        <p:spPr>
          <a:xfrm>
            <a:off x="0" y="0"/>
            <a:ext cx="9177866" cy="6883400"/>
          </a:xfrm>
          <a:prstGeom prst="rect">
            <a:avLst/>
          </a:prstGeom>
        </p:spPr>
      </p:pic>
      <p:sp>
        <p:nvSpPr>
          <p:cNvPr id="2" name="Title 1"/>
          <p:cNvSpPr>
            <a:spLocks noGrp="1"/>
          </p:cNvSpPr>
          <p:nvPr>
            <p:ph type="title"/>
          </p:nvPr>
        </p:nvSpPr>
        <p:spPr>
          <a:xfrm>
            <a:off x="457200" y="1295400"/>
            <a:ext cx="3008313" cy="628650"/>
          </a:xfrm>
          <a:prstGeom prst="rect">
            <a:avLst/>
          </a:prstGeom>
        </p:spPr>
        <p:txBody>
          <a:bodyPr lIns="0" rIns="0" anchor="b"/>
          <a:lstStyle>
            <a:lvl1pPr algn="l">
              <a:defRPr sz="2000" b="0">
                <a:solidFill>
                  <a:srgbClr val="9E8E00"/>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1295400"/>
            <a:ext cx="5111750" cy="4830763"/>
          </a:xfrm>
          <a:prstGeom prst="rect">
            <a:avLst/>
          </a:prstGeom>
        </p:spPr>
        <p:txBody>
          <a:bodyPr/>
          <a:lstStyle>
            <a:lvl1pPr>
              <a:defRPr sz="2000"/>
            </a:lvl1pPr>
            <a:lvl2pPr>
              <a:defRPr sz="18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981200"/>
            <a:ext cx="3008313" cy="4144963"/>
          </a:xfrm>
          <a:prstGeom prst="rect">
            <a:avLst/>
          </a:prstGeom>
        </p:spPr>
        <p:txBody>
          <a:bodyPr lIns="0" rIns="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cSld>
  <p:clrMapOvr>
    <a:masterClrMapping/>
  </p:clrMapOvr>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WC_PPT_page_1.jpg"/>
          <p:cNvPicPr>
            <a:picLocks noChangeAspect="1"/>
          </p:cNvPicPr>
          <p:nvPr userDrawn="1"/>
        </p:nvPicPr>
        <p:blipFill>
          <a:blip r:embed="rId2" cstate="print"/>
          <a:stretch>
            <a:fillRect/>
          </a:stretch>
        </p:blipFill>
        <p:spPr>
          <a:xfrm>
            <a:off x="0" y="0"/>
            <a:ext cx="9177866" cy="6883400"/>
          </a:xfrm>
          <a:prstGeom prst="rect">
            <a:avLst/>
          </a:prstGeom>
        </p:spPr>
      </p:pic>
      <p:sp>
        <p:nvSpPr>
          <p:cNvPr id="2" name="Title 1"/>
          <p:cNvSpPr>
            <a:spLocks noGrp="1"/>
          </p:cNvSpPr>
          <p:nvPr>
            <p:ph type="title"/>
          </p:nvPr>
        </p:nvSpPr>
        <p:spPr>
          <a:xfrm>
            <a:off x="6172200" y="1371600"/>
            <a:ext cx="2590800" cy="566738"/>
          </a:xfrm>
          <a:prstGeom prst="rect">
            <a:avLst/>
          </a:prstGeom>
        </p:spPr>
        <p:txBody>
          <a:bodyPr lIns="0" rIns="0" anchor="b"/>
          <a:lstStyle>
            <a:lvl1pPr algn="l">
              <a:defRPr sz="2000" b="0">
                <a:solidFill>
                  <a:srgbClr val="9E8E00"/>
                </a:solidFil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457200" y="1371600"/>
            <a:ext cx="5486400" cy="41910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6172200" y="2057400"/>
            <a:ext cx="2590800" cy="3505200"/>
          </a:xfrm>
          <a:prstGeom prst="rect">
            <a:avLst/>
          </a:prstGeom>
        </p:spPr>
        <p:txBody>
          <a:bodyPr lIns="0" rIns="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7" name="Rectangle 6"/>
          <p:cNvSpPr txBox="1">
            <a:spLocks noChangeArrowheads="1"/>
          </p:cNvSpPr>
          <p:nvPr userDrawn="1"/>
        </p:nvSpPr>
        <p:spPr bwMode="auto">
          <a:xfrm>
            <a:off x="381000" y="6350000"/>
            <a:ext cx="420688" cy="228600"/>
          </a:xfrm>
          <a:prstGeom prst="rect">
            <a:avLst/>
          </a:prstGeom>
          <a:noFill/>
          <a:ln w="9525">
            <a:noFill/>
            <a:miter lim="800000"/>
            <a:headEnd/>
            <a:tailEnd/>
          </a:ln>
          <a:effectLst/>
        </p:spPr>
        <p:txBody>
          <a:bodyPr vert="horz" wrap="square" lIns="0" tIns="45720" rIns="0" bIns="45720" numCol="1" anchor="t" anchorCtr="0" compatLnSpc="1">
            <a:prstTxWarp prst="textNoShape">
              <a:avLst/>
            </a:prstTxWarp>
          </a:bodyPr>
          <a:lstStyle>
            <a:lvl1pPr algn="l">
              <a:defRPr b="0" i="0">
                <a:solidFill>
                  <a:schemeClr val="bg2">
                    <a:lumMod val="50000"/>
                  </a:schemeClr>
                </a:solidFill>
                <a:latin typeface="Century Gothic"/>
                <a:cs typeface="Century Gothic"/>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fld id="{9E885D4D-60BF-41D9-A3B2-14C1C954CCA4}" type="slidenum">
              <a:rPr kumimoji="0" lang="en-US" sz="900" b="0" i="0" u="none" strike="noStrike" kern="1200" cap="none" spc="0" normalizeH="0" baseline="0" noProof="0" smtClean="0">
                <a:ln>
                  <a:noFill/>
                </a:ln>
                <a:solidFill>
                  <a:schemeClr val="bg2">
                    <a:lumMod val="50000"/>
                  </a:schemeClr>
                </a:solidFill>
                <a:effectLst/>
                <a:uLnTx/>
                <a:uFillTx/>
                <a:latin typeface="Century Gothic"/>
                <a:ea typeface="+mn-ea"/>
                <a:cs typeface="Century Gothic"/>
              </a:rPr>
              <a:pPr marL="0" marR="0" lvl="0" indent="0" algn="l" defTabSz="914400" rtl="0" eaLnBrk="0" fontAlgn="base" latinLnBrk="0" hangingPunct="0">
                <a:lnSpc>
                  <a:spcPct val="100000"/>
                </a:lnSpc>
                <a:spcBef>
                  <a:spcPct val="0"/>
                </a:spcBef>
                <a:spcAft>
                  <a:spcPct val="0"/>
                </a:spcAft>
                <a:buClrTx/>
                <a:buSzTx/>
                <a:buFontTx/>
                <a:buNone/>
                <a:tabLst/>
                <a:defRPr/>
              </a:pPr>
              <a:t>‹#›</a:t>
            </a:fld>
            <a:endParaRPr kumimoji="0" lang="en-US" sz="900" b="0" i="0" u="none" strike="noStrike" kern="1200" cap="none" spc="0" normalizeH="0" baseline="0" noProof="0" dirty="0">
              <a:ln>
                <a:noFill/>
              </a:ln>
              <a:solidFill>
                <a:schemeClr val="bg2">
                  <a:lumMod val="50000"/>
                </a:schemeClr>
              </a:solidFill>
              <a:effectLst/>
              <a:uLnTx/>
              <a:uFillTx/>
              <a:latin typeface="Century Gothic"/>
              <a:ea typeface="+mn-ea"/>
              <a:cs typeface="Century Gothic"/>
            </a:endParaRPr>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pic>
        <p:nvPicPr>
          <p:cNvPr id="10" name="Picture 9" descr="WC_PPT_page_1.jpg"/>
          <p:cNvPicPr>
            <a:picLocks noChangeAspect="1"/>
          </p:cNvPicPr>
          <p:nvPr userDrawn="1"/>
        </p:nvPicPr>
        <p:blipFill>
          <a:blip r:embed="rId2" cstate="print"/>
          <a:stretch>
            <a:fillRect/>
          </a:stretch>
        </p:blipFill>
        <p:spPr>
          <a:xfrm>
            <a:off x="0" y="0"/>
            <a:ext cx="9177866" cy="6883400"/>
          </a:xfrm>
          <a:prstGeom prst="rect">
            <a:avLst/>
          </a:prstGeom>
        </p:spPr>
      </p:pic>
      <p:sp>
        <p:nvSpPr>
          <p:cNvPr id="3" name="Vertical Text Placeholder 2"/>
          <p:cNvSpPr>
            <a:spLocks noGrp="1"/>
          </p:cNvSpPr>
          <p:nvPr>
            <p:ph type="body" orient="vert" idx="1"/>
          </p:nvPr>
        </p:nvSpPr>
        <p:spPr>
          <a:xfrm>
            <a:off x="533400" y="1371600"/>
            <a:ext cx="8153400" cy="41148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txBox="1">
            <a:spLocks noChangeArrowheads="1"/>
          </p:cNvSpPr>
          <p:nvPr userDrawn="1"/>
        </p:nvSpPr>
        <p:spPr bwMode="auto">
          <a:xfrm>
            <a:off x="381000" y="6350000"/>
            <a:ext cx="420688" cy="228600"/>
          </a:xfrm>
          <a:prstGeom prst="rect">
            <a:avLst/>
          </a:prstGeom>
          <a:noFill/>
          <a:ln w="9525">
            <a:noFill/>
            <a:miter lim="800000"/>
            <a:headEnd/>
            <a:tailEnd/>
          </a:ln>
          <a:effectLst/>
        </p:spPr>
        <p:txBody>
          <a:bodyPr vert="horz" wrap="square" lIns="0" tIns="45720" rIns="0" bIns="45720" numCol="1" anchor="t" anchorCtr="0" compatLnSpc="1">
            <a:prstTxWarp prst="textNoShape">
              <a:avLst/>
            </a:prstTxWarp>
          </a:bodyPr>
          <a:lstStyle>
            <a:lvl1pPr algn="l">
              <a:defRPr b="0" i="0">
                <a:solidFill>
                  <a:schemeClr val="bg2">
                    <a:lumMod val="50000"/>
                  </a:schemeClr>
                </a:solidFill>
                <a:latin typeface="Century Gothic"/>
                <a:cs typeface="Century Gothic"/>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fld id="{9E885D4D-60BF-41D9-A3B2-14C1C954CCA4}" type="slidenum">
              <a:rPr kumimoji="0" lang="en-US" sz="900" b="0" i="0" u="none" strike="noStrike" kern="1200" cap="none" spc="0" normalizeH="0" baseline="0" noProof="0" smtClean="0">
                <a:ln>
                  <a:noFill/>
                </a:ln>
                <a:solidFill>
                  <a:schemeClr val="bg2">
                    <a:lumMod val="50000"/>
                  </a:schemeClr>
                </a:solidFill>
                <a:effectLst/>
                <a:uLnTx/>
                <a:uFillTx/>
                <a:latin typeface="Century Gothic"/>
                <a:ea typeface="+mn-ea"/>
                <a:cs typeface="Century Gothic"/>
              </a:rPr>
              <a:pPr marL="0" marR="0" lvl="0" indent="0" algn="l" defTabSz="914400" rtl="0" eaLnBrk="0" fontAlgn="base" latinLnBrk="0" hangingPunct="0">
                <a:lnSpc>
                  <a:spcPct val="100000"/>
                </a:lnSpc>
                <a:spcBef>
                  <a:spcPct val="0"/>
                </a:spcBef>
                <a:spcAft>
                  <a:spcPct val="0"/>
                </a:spcAft>
                <a:buClrTx/>
                <a:buSzTx/>
                <a:buFontTx/>
                <a:buNone/>
                <a:tabLst/>
                <a:defRPr/>
              </a:pPr>
              <a:t>‹#›</a:t>
            </a:fld>
            <a:endParaRPr kumimoji="0" lang="en-US" sz="900" b="0" i="0" u="none" strike="noStrike" kern="1200" cap="none" spc="0" normalizeH="0" baseline="0" noProof="0" dirty="0">
              <a:ln>
                <a:noFill/>
              </a:ln>
              <a:solidFill>
                <a:schemeClr val="bg2">
                  <a:lumMod val="50000"/>
                </a:schemeClr>
              </a:solidFill>
              <a:effectLst/>
              <a:uLnTx/>
              <a:uFillTx/>
              <a:latin typeface="Century Gothic"/>
              <a:ea typeface="+mn-ea"/>
              <a:cs typeface="Century Gothic"/>
            </a:endParaRPr>
          </a:p>
        </p:txBody>
      </p:sp>
      <p:sp>
        <p:nvSpPr>
          <p:cNvPr id="9" name="Title 1"/>
          <p:cNvSpPr>
            <a:spLocks noGrp="1"/>
          </p:cNvSpPr>
          <p:nvPr>
            <p:ph type="ctrTitle"/>
          </p:nvPr>
        </p:nvSpPr>
        <p:spPr>
          <a:xfrm>
            <a:off x="533400" y="381000"/>
            <a:ext cx="5105400" cy="415365"/>
          </a:xfrm>
          <a:prstGeom prst="rect">
            <a:avLst/>
          </a:prstGeom>
        </p:spPr>
        <p:txBody>
          <a:bodyPr lIns="0" tIns="0" rIns="0" bIns="0" anchor="t" anchorCtr="0"/>
          <a:lstStyle>
            <a:lvl1pPr>
              <a:defRPr sz="2600" b="0">
                <a:solidFill>
                  <a:srgbClr val="9E8E00"/>
                </a:solidFill>
              </a:defRPr>
            </a:lvl1pPr>
          </a:lstStyle>
          <a:p>
            <a:r>
              <a:rPr lang="en-US" dirty="0" smtClean="0"/>
              <a:t>Click to edit Master title style</a:t>
            </a:r>
            <a:endParaRPr lang="en-US" dirty="0"/>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WC_PPT_page_1.jpg"/>
          <p:cNvPicPr>
            <a:picLocks noChangeAspect="1"/>
          </p:cNvPicPr>
          <p:nvPr userDrawn="1"/>
        </p:nvPicPr>
        <p:blipFill>
          <a:blip r:embed="rId2" cstate="print"/>
          <a:stretch>
            <a:fillRect/>
          </a:stretch>
        </p:blipFill>
        <p:spPr>
          <a:xfrm>
            <a:off x="0" y="0"/>
            <a:ext cx="9177866" cy="6883400"/>
          </a:xfrm>
          <a:prstGeom prst="rect">
            <a:avLst/>
          </a:prstGeom>
        </p:spPr>
      </p:pic>
      <p:sp>
        <p:nvSpPr>
          <p:cNvPr id="2" name="Vertical Title 1"/>
          <p:cNvSpPr>
            <a:spLocks noGrp="1"/>
          </p:cNvSpPr>
          <p:nvPr>
            <p:ph type="title" orient="vert"/>
          </p:nvPr>
        </p:nvSpPr>
        <p:spPr>
          <a:xfrm>
            <a:off x="7315200" y="1295400"/>
            <a:ext cx="1143000" cy="4191000"/>
          </a:xfrm>
          <a:prstGeom prst="rect">
            <a:avLst/>
          </a:prstGeom>
        </p:spPr>
        <p:txBody>
          <a:bodyPr vert="eaVert"/>
          <a:lstStyle>
            <a:lvl1pPr>
              <a:defRPr sz="2800" b="0">
                <a:solidFill>
                  <a:srgbClr val="9E8E00"/>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685800" y="1295400"/>
            <a:ext cx="6400800" cy="4191000"/>
          </a:xfrm>
          <a:prstGeom prst="rect">
            <a:avLst/>
          </a:prstGeo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Rectangle 6"/>
          <p:cNvSpPr txBox="1">
            <a:spLocks noChangeArrowheads="1"/>
          </p:cNvSpPr>
          <p:nvPr userDrawn="1"/>
        </p:nvSpPr>
        <p:spPr bwMode="auto">
          <a:xfrm>
            <a:off x="381000" y="6350000"/>
            <a:ext cx="420688" cy="228600"/>
          </a:xfrm>
          <a:prstGeom prst="rect">
            <a:avLst/>
          </a:prstGeom>
          <a:noFill/>
          <a:ln w="9525">
            <a:noFill/>
            <a:miter lim="800000"/>
            <a:headEnd/>
            <a:tailEnd/>
          </a:ln>
          <a:effectLst/>
        </p:spPr>
        <p:txBody>
          <a:bodyPr vert="horz" wrap="square" lIns="0" tIns="45720" rIns="0" bIns="45720" numCol="1" anchor="t" anchorCtr="0" compatLnSpc="1">
            <a:prstTxWarp prst="textNoShape">
              <a:avLst/>
            </a:prstTxWarp>
          </a:bodyPr>
          <a:lstStyle>
            <a:lvl1pPr algn="l">
              <a:defRPr b="0" i="0">
                <a:solidFill>
                  <a:schemeClr val="bg2">
                    <a:lumMod val="50000"/>
                  </a:schemeClr>
                </a:solidFill>
                <a:latin typeface="Century Gothic"/>
                <a:cs typeface="Century Gothic"/>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fld id="{9E885D4D-60BF-41D9-A3B2-14C1C954CCA4}" type="slidenum">
              <a:rPr kumimoji="0" lang="en-US" sz="900" b="0" i="0" u="none" strike="noStrike" kern="1200" cap="none" spc="0" normalizeH="0" baseline="0" noProof="0" smtClean="0">
                <a:ln>
                  <a:noFill/>
                </a:ln>
                <a:solidFill>
                  <a:schemeClr val="bg2">
                    <a:lumMod val="50000"/>
                  </a:schemeClr>
                </a:solidFill>
                <a:effectLst/>
                <a:uLnTx/>
                <a:uFillTx/>
                <a:latin typeface="Century Gothic"/>
                <a:ea typeface="+mn-ea"/>
                <a:cs typeface="Century Gothic"/>
              </a:rPr>
              <a:pPr marL="0" marR="0" lvl="0" indent="0" algn="l" defTabSz="914400" rtl="0" eaLnBrk="0" fontAlgn="base" latinLnBrk="0" hangingPunct="0">
                <a:lnSpc>
                  <a:spcPct val="100000"/>
                </a:lnSpc>
                <a:spcBef>
                  <a:spcPct val="0"/>
                </a:spcBef>
                <a:spcAft>
                  <a:spcPct val="0"/>
                </a:spcAft>
                <a:buClrTx/>
                <a:buSzTx/>
                <a:buFontTx/>
                <a:buNone/>
                <a:tabLst/>
                <a:defRPr/>
              </a:pPr>
              <a:t>‹#›</a:t>
            </a:fld>
            <a:endParaRPr kumimoji="0" lang="en-US" sz="900" b="0" i="0" u="none" strike="noStrike" kern="1200" cap="none" spc="0" normalizeH="0" baseline="0" noProof="0" dirty="0">
              <a:ln>
                <a:noFill/>
              </a:ln>
              <a:solidFill>
                <a:schemeClr val="bg2">
                  <a:lumMod val="50000"/>
                </a:schemeClr>
              </a:solidFill>
              <a:effectLst/>
              <a:uLnTx/>
              <a:uFillTx/>
              <a:latin typeface="Century Gothic"/>
              <a:ea typeface="+mn-ea"/>
              <a:cs typeface="Century Gothic"/>
            </a:endParaRPr>
          </a:p>
        </p:txBody>
      </p:sp>
    </p:spTree>
  </p:cSld>
  <p:clrMapOvr>
    <a:masterClrMapping/>
  </p:clrMapOvr>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and Diagram or Organization Chart">
    <p:spTree>
      <p:nvGrpSpPr>
        <p:cNvPr id="1" name=""/>
        <p:cNvGrpSpPr/>
        <p:nvPr/>
      </p:nvGrpSpPr>
      <p:grpSpPr>
        <a:xfrm>
          <a:off x="0" y="0"/>
          <a:ext cx="0" cy="0"/>
          <a:chOff x="0" y="0"/>
          <a:chExt cx="0" cy="0"/>
        </a:xfrm>
      </p:grpSpPr>
      <p:pic>
        <p:nvPicPr>
          <p:cNvPr id="7" name="Picture 6" descr="WC_PPT_page_1.jpg"/>
          <p:cNvPicPr>
            <a:picLocks noChangeAspect="1"/>
          </p:cNvPicPr>
          <p:nvPr userDrawn="1"/>
        </p:nvPicPr>
        <p:blipFill>
          <a:blip r:embed="rId2" cstate="print"/>
          <a:stretch>
            <a:fillRect/>
          </a:stretch>
        </p:blipFill>
        <p:spPr>
          <a:xfrm>
            <a:off x="0" y="0"/>
            <a:ext cx="9177866" cy="6883400"/>
          </a:xfrm>
          <a:prstGeom prst="rect">
            <a:avLst/>
          </a:prstGeom>
        </p:spPr>
      </p:pic>
      <p:sp>
        <p:nvSpPr>
          <p:cNvPr id="3" name="SmartArt Placeholder 2"/>
          <p:cNvSpPr>
            <a:spLocks noGrp="1"/>
          </p:cNvSpPr>
          <p:nvPr>
            <p:ph type="dgm" idx="1"/>
          </p:nvPr>
        </p:nvSpPr>
        <p:spPr>
          <a:xfrm>
            <a:off x="304800" y="1412875"/>
            <a:ext cx="8407400" cy="4225925"/>
          </a:xfrm>
          <a:prstGeom prst="rect">
            <a:avLst/>
          </a:prstGeom>
        </p:spPr>
        <p:txBody>
          <a:bodyPr/>
          <a:lstStyle/>
          <a:p>
            <a:pPr lvl="0"/>
            <a:endParaRPr lang="en-AU" noProof="0" dirty="0"/>
          </a:p>
        </p:txBody>
      </p:sp>
      <p:sp>
        <p:nvSpPr>
          <p:cNvPr id="6" name="Title 1"/>
          <p:cNvSpPr>
            <a:spLocks noGrp="1"/>
          </p:cNvSpPr>
          <p:nvPr>
            <p:ph type="ctrTitle"/>
          </p:nvPr>
        </p:nvSpPr>
        <p:spPr>
          <a:xfrm>
            <a:off x="304800" y="194235"/>
            <a:ext cx="5334000" cy="720165"/>
          </a:xfrm>
          <a:prstGeom prst="rect">
            <a:avLst/>
          </a:prstGeom>
        </p:spPr>
        <p:txBody>
          <a:bodyPr lIns="0" tIns="0" rIns="0" bIns="0" anchor="t" anchorCtr="0"/>
          <a:lstStyle>
            <a:lvl1pPr>
              <a:defRPr sz="2600" b="0">
                <a:solidFill>
                  <a:srgbClr val="9E8E00"/>
                </a:solidFill>
              </a:defRPr>
            </a:lvl1pPr>
          </a:lstStyle>
          <a:p>
            <a:r>
              <a:rPr lang="en-US" dirty="0" smtClean="0"/>
              <a:t>Click to edit Master title style</a:t>
            </a:r>
            <a:endParaRPr lang="en-US" dirty="0"/>
          </a:p>
        </p:txBody>
      </p:sp>
    </p:spTree>
  </p:cSld>
  <p:clrMapOvr>
    <a:masterClrMapping/>
  </p:clrMapOvr>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 Column">
    <p:spTree>
      <p:nvGrpSpPr>
        <p:cNvPr id="1" name=""/>
        <p:cNvGrpSpPr/>
        <p:nvPr/>
      </p:nvGrpSpPr>
      <p:grpSpPr>
        <a:xfrm>
          <a:off x="0" y="0"/>
          <a:ext cx="0" cy="0"/>
          <a:chOff x="0" y="0"/>
          <a:chExt cx="0" cy="0"/>
        </a:xfrm>
      </p:grpSpPr>
      <p:pic>
        <p:nvPicPr>
          <p:cNvPr id="7" name="Picture 6" descr="WC_PPT_page_1.jpg"/>
          <p:cNvPicPr>
            <a:picLocks noChangeAspect="1"/>
          </p:cNvPicPr>
          <p:nvPr userDrawn="1"/>
        </p:nvPicPr>
        <p:blipFill>
          <a:blip r:embed="rId2" cstate="print"/>
          <a:srcRect b="84797"/>
          <a:stretch>
            <a:fillRect/>
          </a:stretch>
        </p:blipFill>
        <p:spPr>
          <a:xfrm>
            <a:off x="0" y="0"/>
            <a:ext cx="9177866" cy="1046480"/>
          </a:xfrm>
          <a:prstGeom prst="rect">
            <a:avLst/>
          </a:prstGeom>
        </p:spPr>
      </p:pic>
      <p:sp>
        <p:nvSpPr>
          <p:cNvPr id="8" name="Rectangle 6"/>
          <p:cNvSpPr txBox="1">
            <a:spLocks noChangeArrowheads="1"/>
          </p:cNvSpPr>
          <p:nvPr userDrawn="1"/>
        </p:nvSpPr>
        <p:spPr bwMode="auto">
          <a:xfrm>
            <a:off x="624840" y="5821680"/>
            <a:ext cx="420688" cy="228600"/>
          </a:xfrm>
          <a:prstGeom prst="rect">
            <a:avLst/>
          </a:prstGeom>
          <a:noFill/>
          <a:ln w="9525">
            <a:noFill/>
            <a:miter lim="800000"/>
            <a:headEnd/>
            <a:tailEnd/>
          </a:ln>
          <a:effectLst/>
        </p:spPr>
        <p:txBody>
          <a:bodyPr vert="horz" wrap="square" lIns="0" tIns="45720" rIns="0" bIns="45720" numCol="1" anchor="t" anchorCtr="0" compatLnSpc="1">
            <a:prstTxWarp prst="textNoShape">
              <a:avLst/>
            </a:prstTxWarp>
          </a:bodyPr>
          <a:lstStyle>
            <a:lvl1pPr algn="l">
              <a:defRPr b="0" i="0">
                <a:solidFill>
                  <a:schemeClr val="bg2">
                    <a:lumMod val="50000"/>
                  </a:schemeClr>
                </a:solidFill>
                <a:latin typeface="Century Gothic"/>
                <a:cs typeface="Century Gothic"/>
              </a:defRPr>
            </a:lvl1pPr>
          </a:lstStyle>
          <a:p>
            <a:pPr>
              <a:defRPr/>
            </a:pPr>
            <a:endParaRPr lang="en-US" sz="900" dirty="0">
              <a:solidFill>
                <a:srgbClr val="FFFFFF">
                  <a:lumMod val="50000"/>
                </a:srgbClr>
              </a:solidFill>
            </a:endParaRPr>
          </a:p>
        </p:txBody>
      </p:sp>
      <p:sp>
        <p:nvSpPr>
          <p:cNvPr id="9" name="Title 1"/>
          <p:cNvSpPr>
            <a:spLocks noGrp="1"/>
          </p:cNvSpPr>
          <p:nvPr>
            <p:ph type="ctrTitle" hasCustomPrompt="1"/>
          </p:nvPr>
        </p:nvSpPr>
        <p:spPr>
          <a:xfrm>
            <a:off x="0" y="1"/>
            <a:ext cx="9144000" cy="1036320"/>
          </a:xfrm>
          <a:prstGeom prst="rect">
            <a:avLst/>
          </a:prstGeom>
        </p:spPr>
        <p:txBody>
          <a:bodyPr lIns="0" tIns="0" rIns="0" bIns="0" anchor="ctr" anchorCtr="0"/>
          <a:lstStyle>
            <a:lvl1pPr algn="ctr">
              <a:defRPr sz="2600" b="0">
                <a:solidFill>
                  <a:schemeClr val="bg1"/>
                </a:solidFill>
                <a:latin typeface="Arial" pitchFamily="34" charset="0"/>
                <a:cs typeface="Arial" pitchFamily="34" charset="0"/>
              </a:defRPr>
            </a:lvl1pPr>
          </a:lstStyle>
          <a:p>
            <a:r>
              <a:rPr lang="en-US" dirty="0" smtClean="0"/>
              <a:t>Category Title</a:t>
            </a:r>
            <a:endParaRPr lang="en-US" dirty="0"/>
          </a:p>
        </p:txBody>
      </p:sp>
      <p:sp>
        <p:nvSpPr>
          <p:cNvPr id="12" name="Content Placeholder 2"/>
          <p:cNvSpPr>
            <a:spLocks noGrp="1"/>
          </p:cNvSpPr>
          <p:nvPr>
            <p:ph sz="half" idx="10"/>
          </p:nvPr>
        </p:nvSpPr>
        <p:spPr>
          <a:xfrm>
            <a:off x="533400" y="1371600"/>
            <a:ext cx="8153400" cy="4495800"/>
          </a:xfrm>
          <a:prstGeom prst="rect">
            <a:avLst/>
          </a:prstGeom>
        </p:spPr>
        <p:txBody>
          <a:bodyPr lIns="0" rIns="0"/>
          <a:lstStyle>
            <a:lvl1pPr>
              <a:lnSpc>
                <a:spcPct val="100000"/>
              </a:lnSpc>
              <a:spcBef>
                <a:spcPts val="600"/>
              </a:spcBef>
              <a:spcAft>
                <a:spcPts val="600"/>
              </a:spcAft>
              <a:defRPr sz="2600">
                <a:solidFill>
                  <a:schemeClr val="tx1">
                    <a:lumMod val="65000"/>
                    <a:lumOff val="35000"/>
                  </a:schemeClr>
                </a:solidFill>
                <a:latin typeface="Arial" pitchFamily="34" charset="0"/>
                <a:cs typeface="Arial" pitchFamily="34" charset="0"/>
              </a:defRPr>
            </a:lvl1pPr>
            <a:lvl2pPr>
              <a:lnSpc>
                <a:spcPct val="100000"/>
              </a:lnSpc>
              <a:spcBef>
                <a:spcPts val="600"/>
              </a:spcBef>
              <a:spcAft>
                <a:spcPts val="0"/>
              </a:spcAft>
              <a:defRPr sz="2000">
                <a:solidFill>
                  <a:schemeClr val="tx1">
                    <a:lumMod val="65000"/>
                    <a:lumOff val="35000"/>
                  </a:schemeClr>
                </a:solidFill>
                <a:latin typeface="Arial" pitchFamily="34" charset="0"/>
                <a:cs typeface="Arial" pitchFamily="34" charset="0"/>
              </a:defRPr>
            </a:lvl2pPr>
            <a:lvl3pPr>
              <a:lnSpc>
                <a:spcPct val="100000"/>
              </a:lnSpc>
              <a:spcBef>
                <a:spcPts val="600"/>
              </a:spcBef>
              <a:spcAft>
                <a:spcPts val="0"/>
              </a:spcAft>
              <a:defRPr sz="1600">
                <a:solidFill>
                  <a:schemeClr val="tx1">
                    <a:lumMod val="65000"/>
                    <a:lumOff val="35000"/>
                  </a:schemeClr>
                </a:solidFill>
                <a:latin typeface="Arial" pitchFamily="34" charset="0"/>
                <a:cs typeface="Arial" pitchFamily="34" charset="0"/>
              </a:defRPr>
            </a:lvl3pPr>
            <a:lvl4pPr>
              <a:lnSpc>
                <a:spcPct val="100000"/>
              </a:lnSpc>
              <a:spcBef>
                <a:spcPts val="600"/>
              </a:spcBef>
              <a:spcAft>
                <a:spcPts val="0"/>
              </a:spcAft>
              <a:defRPr sz="1600">
                <a:solidFill>
                  <a:schemeClr val="tx1">
                    <a:lumMod val="65000"/>
                    <a:lumOff val="35000"/>
                  </a:schemeClr>
                </a:solidFill>
                <a:latin typeface="Arial" pitchFamily="34" charset="0"/>
                <a:cs typeface="Arial" pitchFamily="34" charset="0"/>
              </a:defRPr>
            </a:lvl4pPr>
            <a:lvl5pPr>
              <a:lnSpc>
                <a:spcPct val="100000"/>
              </a:lnSpc>
              <a:spcBef>
                <a:spcPts val="600"/>
              </a:spcBef>
              <a:spcAft>
                <a:spcPts val="0"/>
              </a:spcAft>
              <a:defRPr sz="1600">
                <a:solidFill>
                  <a:schemeClr val="tx1">
                    <a:lumMod val="65000"/>
                    <a:lumOff val="35000"/>
                  </a:schemeClr>
                </a:solidFill>
                <a:latin typeface="Arial" pitchFamily="34" charset="0"/>
                <a:cs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284914102"/>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3_Title Slide">
    <p:spTree>
      <p:nvGrpSpPr>
        <p:cNvPr id="1" name=""/>
        <p:cNvGrpSpPr/>
        <p:nvPr/>
      </p:nvGrpSpPr>
      <p:grpSpPr>
        <a:xfrm>
          <a:off x="0" y="0"/>
          <a:ext cx="0" cy="0"/>
          <a:chOff x="0" y="0"/>
          <a:chExt cx="0" cy="0"/>
        </a:xfrm>
      </p:grpSpPr>
      <p:pic>
        <p:nvPicPr>
          <p:cNvPr id="5" name="Picture 4" descr="WC_PPT_page_1.jpg"/>
          <p:cNvPicPr>
            <a:picLocks noChangeAspect="1"/>
          </p:cNvPicPr>
          <p:nvPr userDrawn="1"/>
        </p:nvPicPr>
        <p:blipFill>
          <a:blip r:embed="rId2" cstate="print"/>
          <a:stretch>
            <a:fillRect/>
          </a:stretch>
        </p:blipFill>
        <p:spPr>
          <a:xfrm>
            <a:off x="0" y="0"/>
            <a:ext cx="9177866" cy="6883400"/>
          </a:xfrm>
          <a:prstGeom prst="rect">
            <a:avLst/>
          </a:prstGeom>
        </p:spPr>
      </p:pic>
      <p:pic>
        <p:nvPicPr>
          <p:cNvPr id="4" name="Picture 3" descr="WC_logo_H.png"/>
          <p:cNvPicPr>
            <a:picLocks noChangeAspect="1"/>
          </p:cNvPicPr>
          <p:nvPr userDrawn="1"/>
        </p:nvPicPr>
        <p:blipFill>
          <a:blip r:embed="rId3" cstate="print"/>
          <a:stretch>
            <a:fillRect/>
          </a:stretch>
        </p:blipFill>
        <p:spPr>
          <a:xfrm>
            <a:off x="838201" y="1828800"/>
            <a:ext cx="7467599" cy="998679"/>
          </a:xfrm>
          <a:prstGeom prst="rect">
            <a:avLst/>
          </a:prstGeom>
        </p:spPr>
      </p:pic>
      <p:sp>
        <p:nvSpPr>
          <p:cNvPr id="10" name="Title 1"/>
          <p:cNvSpPr>
            <a:spLocks noGrp="1"/>
          </p:cNvSpPr>
          <p:nvPr>
            <p:ph type="ctrTitle" hasCustomPrompt="1"/>
          </p:nvPr>
        </p:nvSpPr>
        <p:spPr>
          <a:xfrm>
            <a:off x="2667000" y="3200400"/>
            <a:ext cx="5105400" cy="440765"/>
          </a:xfrm>
          <a:prstGeom prst="rect">
            <a:avLst/>
          </a:prstGeom>
        </p:spPr>
        <p:txBody>
          <a:bodyPr lIns="0" tIns="0" rIns="0" bIns="0" anchor="t" anchorCtr="0"/>
          <a:lstStyle>
            <a:lvl1pPr>
              <a:defRPr sz="2600" b="0">
                <a:solidFill>
                  <a:srgbClr val="9E8E00"/>
                </a:solidFill>
              </a:defRPr>
            </a:lvl1pPr>
          </a:lstStyle>
          <a:p>
            <a:r>
              <a:rPr lang="en-US" smtClean="0"/>
              <a:t>Regulation</a:t>
            </a:r>
            <a:endParaRPr lang="en-US" dirty="0"/>
          </a:p>
        </p:txBody>
      </p:sp>
      <p:sp>
        <p:nvSpPr>
          <p:cNvPr id="11" name="Content Placeholder 2"/>
          <p:cNvSpPr>
            <a:spLocks noGrp="1"/>
          </p:cNvSpPr>
          <p:nvPr>
            <p:ph sz="half" idx="10" hasCustomPrompt="1"/>
          </p:nvPr>
        </p:nvSpPr>
        <p:spPr>
          <a:xfrm>
            <a:off x="2667000" y="3810000"/>
            <a:ext cx="5943600" cy="1981200"/>
          </a:xfrm>
          <a:prstGeom prst="rect">
            <a:avLst/>
          </a:prstGeom>
        </p:spPr>
        <p:txBody>
          <a:bodyPr lIns="0" rIns="0"/>
          <a:lstStyle>
            <a:lvl1pPr marL="0" marR="0" indent="0" algn="l" defTabSz="914400" rtl="0" eaLnBrk="1" fontAlgn="base" latinLnBrk="0" hangingPunct="1">
              <a:lnSpc>
                <a:spcPct val="100000"/>
              </a:lnSpc>
              <a:spcBef>
                <a:spcPts val="0"/>
              </a:spcBef>
              <a:spcAft>
                <a:spcPts val="1500"/>
              </a:spcAft>
              <a:buClr>
                <a:srgbClr val="9E8E00"/>
              </a:buClr>
              <a:buSzTx/>
              <a:buFontTx/>
              <a:buNone/>
              <a:tabLst/>
              <a:defRPr sz="2000"/>
            </a:lvl1pPr>
            <a:lvl2pPr>
              <a:spcAft>
                <a:spcPts val="500"/>
              </a:spcAft>
              <a:defRPr sz="1800"/>
            </a:lvl2pPr>
            <a:lvl3pPr>
              <a:spcAft>
                <a:spcPts val="500"/>
              </a:spcAft>
              <a:defRPr sz="1600"/>
            </a:lvl3pPr>
            <a:lvl4pPr>
              <a:spcAft>
                <a:spcPts val="500"/>
              </a:spcAft>
              <a:defRPr sz="1600"/>
            </a:lvl4pPr>
            <a:lvl5pPr>
              <a:spcAft>
                <a:spcPts val="500"/>
              </a:spcAft>
              <a:defRPr sz="1600"/>
            </a:lvl5pPr>
            <a:lvl6pPr>
              <a:defRPr sz="1800"/>
            </a:lvl6pPr>
            <a:lvl7pPr>
              <a:defRPr sz="1800"/>
            </a:lvl7pPr>
            <a:lvl8pPr>
              <a:defRPr sz="1800"/>
            </a:lvl8pPr>
            <a:lvl9pPr>
              <a:defRPr sz="1800"/>
            </a:lvl9pPr>
          </a:lstStyle>
          <a:p>
            <a:pPr marL="0" marR="0" lvl="0" indent="0" algn="l" defTabSz="914400" rtl="0" eaLnBrk="1" fontAlgn="base" latinLnBrk="0" hangingPunct="1">
              <a:lnSpc>
                <a:spcPct val="100000"/>
              </a:lnSpc>
              <a:spcBef>
                <a:spcPts val="0"/>
              </a:spcBef>
              <a:spcAft>
                <a:spcPts val="1500"/>
              </a:spcAft>
              <a:buClr>
                <a:srgbClr val="9E8E00"/>
              </a:buClr>
              <a:buSzTx/>
              <a:buFontTx/>
              <a:buNone/>
              <a:tabLst/>
              <a:defRPr/>
            </a:pPr>
            <a:r>
              <a:rPr kumimoji="0" lang="en-US" sz="2200" b="1" i="0" u="none" strike="noStrike" kern="0" cap="none" spc="0" normalizeH="0" baseline="0" noProof="0" smtClean="0">
                <a:ln>
                  <a:noFill/>
                </a:ln>
                <a:solidFill>
                  <a:srgbClr val="0F3F3E"/>
                </a:solidFill>
                <a:effectLst/>
                <a:uLnTx/>
                <a:uFillTx/>
                <a:latin typeface="Century Gothic" pitchFamily="34" charset="0"/>
                <a:ea typeface="+mn-ea"/>
                <a:cs typeface="+mn-cs"/>
              </a:rPr>
              <a:t>Regulatory Services Division</a:t>
            </a:r>
          </a:p>
          <a:p>
            <a:pPr marL="0" marR="0" lvl="0" indent="0" algn="l" defTabSz="914400" rtl="0" eaLnBrk="1" fontAlgn="base" latinLnBrk="0" hangingPunct="1">
              <a:lnSpc>
                <a:spcPct val="100000"/>
              </a:lnSpc>
              <a:spcBef>
                <a:spcPts val="0"/>
              </a:spcBef>
              <a:spcAft>
                <a:spcPts val="1500"/>
              </a:spcAft>
              <a:buClr>
                <a:srgbClr val="9E8E00"/>
              </a:buClr>
              <a:buSzTx/>
              <a:buFontTx/>
              <a:buNone/>
              <a:tabLst/>
              <a:defRPr/>
            </a:pPr>
            <a:r>
              <a:rPr kumimoji="0" lang="en-US" sz="2000" b="0" i="0" u="none" strike="noStrike" kern="0" cap="none" spc="0" normalizeH="0" baseline="0" noProof="0" smtClean="0">
                <a:ln>
                  <a:noFill/>
                </a:ln>
                <a:solidFill>
                  <a:srgbClr val="000000"/>
                </a:solidFill>
                <a:effectLst/>
                <a:uLnTx/>
                <a:uFillTx/>
                <a:latin typeface="Century Gothic" pitchFamily="34" charset="0"/>
                <a:ea typeface="+mn-ea"/>
                <a:cs typeface="+mn-cs"/>
              </a:rPr>
              <a:t>Tim Roach</a:t>
            </a:r>
            <a:br>
              <a:rPr kumimoji="0" lang="en-US" sz="2000" b="0" i="0" u="none" strike="noStrike" kern="0" cap="none" spc="0" normalizeH="0" baseline="0" noProof="0" smtClean="0">
                <a:ln>
                  <a:noFill/>
                </a:ln>
                <a:solidFill>
                  <a:srgbClr val="000000"/>
                </a:solidFill>
                <a:effectLst/>
                <a:uLnTx/>
                <a:uFillTx/>
                <a:latin typeface="Century Gothic" pitchFamily="34" charset="0"/>
                <a:ea typeface="+mn-ea"/>
                <a:cs typeface="+mn-cs"/>
              </a:rPr>
            </a:br>
            <a:r>
              <a:rPr kumimoji="0" lang="en-US" sz="2000" b="0" i="0" u="none" strike="noStrike" kern="0" cap="none" spc="0" normalizeH="0" baseline="0" noProof="0" smtClean="0">
                <a:ln>
                  <a:noFill/>
                </a:ln>
                <a:solidFill>
                  <a:srgbClr val="000000"/>
                </a:solidFill>
                <a:effectLst/>
                <a:uLnTx/>
                <a:uFillTx/>
                <a:latin typeface="Century Gothic" pitchFamily="34" charset="0"/>
                <a:ea typeface="+mn-ea"/>
                <a:cs typeface="+mn-cs"/>
              </a:rPr>
              <a:t>General Manager, Regulatory Services</a:t>
            </a:r>
          </a:p>
        </p:txBody>
      </p:sp>
    </p:spTree>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4" name="Picture 13" descr="WC_PPT_page_1.jpg"/>
          <p:cNvPicPr>
            <a:picLocks noChangeAspect="1"/>
          </p:cNvPicPr>
          <p:nvPr userDrawn="1"/>
        </p:nvPicPr>
        <p:blipFill>
          <a:blip r:embed="rId2" cstate="print"/>
          <a:stretch>
            <a:fillRect/>
          </a:stretch>
        </p:blipFill>
        <p:spPr>
          <a:xfrm>
            <a:off x="0" y="0"/>
            <a:ext cx="9177866" cy="6883400"/>
          </a:xfrm>
          <a:prstGeom prst="rect">
            <a:avLst/>
          </a:prstGeom>
        </p:spPr>
      </p:pic>
      <p:sp>
        <p:nvSpPr>
          <p:cNvPr id="8" name="Rectangle 6"/>
          <p:cNvSpPr txBox="1">
            <a:spLocks noChangeArrowheads="1"/>
          </p:cNvSpPr>
          <p:nvPr userDrawn="1"/>
        </p:nvSpPr>
        <p:spPr bwMode="auto">
          <a:xfrm>
            <a:off x="381000" y="6350000"/>
            <a:ext cx="420688" cy="228600"/>
          </a:xfrm>
          <a:prstGeom prst="rect">
            <a:avLst/>
          </a:prstGeom>
          <a:noFill/>
          <a:ln w="9525">
            <a:noFill/>
            <a:miter lim="800000"/>
            <a:headEnd/>
            <a:tailEnd/>
          </a:ln>
          <a:effectLst/>
        </p:spPr>
        <p:txBody>
          <a:bodyPr vert="horz" wrap="square" lIns="0" tIns="45720" rIns="0" bIns="45720" numCol="1" anchor="t" anchorCtr="0" compatLnSpc="1">
            <a:prstTxWarp prst="textNoShape">
              <a:avLst/>
            </a:prstTxWarp>
          </a:bodyPr>
          <a:lstStyle>
            <a:lvl1pPr algn="l">
              <a:defRPr b="0" i="0">
                <a:solidFill>
                  <a:schemeClr val="bg2">
                    <a:lumMod val="50000"/>
                  </a:schemeClr>
                </a:solidFill>
                <a:latin typeface="Century Gothic"/>
                <a:cs typeface="Century Gothic"/>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fld id="{9E885D4D-60BF-41D9-A3B2-14C1C954CCA4}" type="slidenum">
              <a:rPr kumimoji="0" lang="en-US" sz="900" b="0" i="0" u="none" strike="noStrike" kern="1200" cap="none" spc="0" normalizeH="0" baseline="0" noProof="0" smtClean="0">
                <a:ln>
                  <a:noFill/>
                </a:ln>
                <a:solidFill>
                  <a:schemeClr val="bg2">
                    <a:lumMod val="50000"/>
                  </a:schemeClr>
                </a:solidFill>
                <a:effectLst/>
                <a:uLnTx/>
                <a:uFillTx/>
                <a:latin typeface="Century Gothic"/>
                <a:ea typeface="+mn-ea"/>
                <a:cs typeface="Century Gothic"/>
              </a:rPr>
              <a:pPr marL="0" marR="0" lvl="0" indent="0" algn="l" defTabSz="914400" rtl="0" eaLnBrk="0" fontAlgn="base" latinLnBrk="0" hangingPunct="0">
                <a:lnSpc>
                  <a:spcPct val="100000"/>
                </a:lnSpc>
                <a:spcBef>
                  <a:spcPct val="0"/>
                </a:spcBef>
                <a:spcAft>
                  <a:spcPct val="0"/>
                </a:spcAft>
                <a:buClrTx/>
                <a:buSzTx/>
                <a:buFontTx/>
                <a:buNone/>
                <a:tabLst/>
                <a:defRPr/>
              </a:pPr>
              <a:t>‹#›</a:t>
            </a:fld>
            <a:endParaRPr kumimoji="0" lang="en-US" sz="900" b="0" i="0" u="none" strike="noStrike" kern="1200" cap="none" spc="0" normalizeH="0" baseline="0" noProof="0" dirty="0">
              <a:ln>
                <a:noFill/>
              </a:ln>
              <a:solidFill>
                <a:schemeClr val="bg2">
                  <a:lumMod val="50000"/>
                </a:schemeClr>
              </a:solidFill>
              <a:effectLst/>
              <a:uLnTx/>
              <a:uFillTx/>
              <a:latin typeface="Century Gothic"/>
              <a:ea typeface="+mn-ea"/>
              <a:cs typeface="Century Gothic"/>
            </a:endParaRPr>
          </a:p>
        </p:txBody>
      </p:sp>
      <p:sp>
        <p:nvSpPr>
          <p:cNvPr id="9" name="Title 1"/>
          <p:cNvSpPr>
            <a:spLocks noGrp="1"/>
          </p:cNvSpPr>
          <p:nvPr>
            <p:ph type="ctrTitle"/>
          </p:nvPr>
        </p:nvSpPr>
        <p:spPr>
          <a:xfrm>
            <a:off x="533400" y="194235"/>
            <a:ext cx="5105400" cy="440765"/>
          </a:xfrm>
          <a:prstGeom prst="rect">
            <a:avLst/>
          </a:prstGeom>
        </p:spPr>
        <p:txBody>
          <a:bodyPr lIns="0" tIns="0" rIns="0" bIns="0" anchor="t" anchorCtr="0"/>
          <a:lstStyle>
            <a:lvl1pPr>
              <a:defRPr sz="2600" b="0">
                <a:solidFill>
                  <a:srgbClr val="9E8E00"/>
                </a:solidFill>
              </a:defRPr>
            </a:lvl1pPr>
          </a:lstStyle>
          <a:p>
            <a:r>
              <a:rPr lang="en-US" dirty="0" smtClean="0"/>
              <a:t>Click to edit Master title style</a:t>
            </a:r>
            <a:endParaRPr lang="en-US" dirty="0"/>
          </a:p>
        </p:txBody>
      </p:sp>
      <p:sp>
        <p:nvSpPr>
          <p:cNvPr id="10" name="Subtitle 2"/>
          <p:cNvSpPr>
            <a:spLocks noGrp="1"/>
          </p:cNvSpPr>
          <p:nvPr>
            <p:ph type="subTitle" idx="1"/>
          </p:nvPr>
        </p:nvSpPr>
        <p:spPr>
          <a:xfrm>
            <a:off x="533400" y="685800"/>
            <a:ext cx="8153400" cy="304800"/>
          </a:xfrm>
          <a:prstGeom prst="rect">
            <a:avLst/>
          </a:prstGeom>
        </p:spPr>
        <p:txBody>
          <a:bodyPr lIns="0" tIns="0" rIns="0" bIns="0"/>
          <a:lstStyle>
            <a:lvl1pPr marL="0" indent="0" algn="l">
              <a:buNone/>
              <a:defRPr sz="160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12" name="Content Placeholder 2"/>
          <p:cNvSpPr>
            <a:spLocks noGrp="1"/>
          </p:cNvSpPr>
          <p:nvPr>
            <p:ph sz="half" idx="10"/>
          </p:nvPr>
        </p:nvSpPr>
        <p:spPr>
          <a:xfrm>
            <a:off x="533400" y="1371600"/>
            <a:ext cx="8153400" cy="4495800"/>
          </a:xfrm>
          <a:prstGeom prst="rect">
            <a:avLst/>
          </a:prstGeom>
        </p:spPr>
        <p:txBody>
          <a:bodyPr lIns="0" rIns="0"/>
          <a:lstStyle>
            <a:lvl1pPr>
              <a:lnSpc>
                <a:spcPct val="150000"/>
              </a:lnSpc>
              <a:spcBef>
                <a:spcPts val="0"/>
              </a:spcBef>
              <a:spcAft>
                <a:spcPts val="1000"/>
              </a:spcAft>
              <a:defRPr sz="2000"/>
            </a:lvl1pPr>
            <a:lvl2pPr>
              <a:spcAft>
                <a:spcPts val="500"/>
              </a:spcAft>
              <a:defRPr sz="1800"/>
            </a:lvl2pPr>
            <a:lvl3pPr>
              <a:spcAft>
                <a:spcPts val="500"/>
              </a:spcAft>
              <a:defRPr sz="1600"/>
            </a:lvl3pPr>
            <a:lvl4pPr>
              <a:spcAft>
                <a:spcPts val="500"/>
              </a:spcAft>
              <a:defRPr sz="1600"/>
            </a:lvl4pPr>
            <a:lvl5pPr>
              <a:spcAft>
                <a:spcPts val="500"/>
              </a:spcAft>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6" name="Picture 5" descr="WC_PPT_page_1.jpg"/>
          <p:cNvPicPr>
            <a:picLocks noChangeAspect="1"/>
          </p:cNvPicPr>
          <p:nvPr userDrawn="1"/>
        </p:nvPicPr>
        <p:blipFill>
          <a:blip r:embed="rId2" cstate="print"/>
          <a:stretch>
            <a:fillRect/>
          </a:stretch>
        </p:blipFill>
        <p:spPr>
          <a:xfrm>
            <a:off x="0" y="0"/>
            <a:ext cx="9177866" cy="6883399"/>
          </a:xfrm>
          <a:prstGeom prst="rect">
            <a:avLst/>
          </a:prstGeom>
        </p:spPr>
      </p:pic>
      <p:sp>
        <p:nvSpPr>
          <p:cNvPr id="7" name="Rectangle 6"/>
          <p:cNvSpPr txBox="1">
            <a:spLocks noChangeArrowheads="1"/>
          </p:cNvSpPr>
          <p:nvPr userDrawn="1"/>
        </p:nvSpPr>
        <p:spPr bwMode="auto">
          <a:xfrm>
            <a:off x="381000" y="6350000"/>
            <a:ext cx="420688" cy="228600"/>
          </a:xfrm>
          <a:prstGeom prst="rect">
            <a:avLst/>
          </a:prstGeom>
          <a:noFill/>
          <a:ln w="9525">
            <a:noFill/>
            <a:miter lim="800000"/>
            <a:headEnd/>
            <a:tailEnd/>
          </a:ln>
          <a:effectLst/>
        </p:spPr>
        <p:txBody>
          <a:bodyPr vert="horz" wrap="square" lIns="0" tIns="45720" rIns="0" bIns="45720" numCol="1" anchor="t" anchorCtr="0" compatLnSpc="1">
            <a:prstTxWarp prst="textNoShape">
              <a:avLst/>
            </a:prstTxWarp>
          </a:bodyPr>
          <a:lstStyle>
            <a:lvl1pPr algn="l">
              <a:defRPr b="0" i="0">
                <a:solidFill>
                  <a:schemeClr val="bg2">
                    <a:lumMod val="50000"/>
                  </a:schemeClr>
                </a:solidFill>
                <a:latin typeface="Century Gothic"/>
                <a:cs typeface="Century Gothic"/>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fld id="{9E885D4D-60BF-41D9-A3B2-14C1C954CCA4}" type="slidenum">
              <a:rPr kumimoji="0" lang="en-US" sz="900" b="0" i="0" u="none" strike="noStrike" kern="1200" cap="none" spc="0" normalizeH="0" baseline="0" noProof="0" smtClean="0">
                <a:ln>
                  <a:noFill/>
                </a:ln>
                <a:solidFill>
                  <a:schemeClr val="bg2">
                    <a:lumMod val="50000"/>
                  </a:schemeClr>
                </a:solidFill>
                <a:effectLst/>
                <a:uLnTx/>
                <a:uFillTx/>
                <a:latin typeface="Century Gothic"/>
                <a:ea typeface="+mn-ea"/>
                <a:cs typeface="Century Gothic"/>
              </a:rPr>
              <a:pPr marL="0" marR="0" lvl="0" indent="0" algn="l" defTabSz="914400" rtl="0" eaLnBrk="0" fontAlgn="base" latinLnBrk="0" hangingPunct="0">
                <a:lnSpc>
                  <a:spcPct val="100000"/>
                </a:lnSpc>
                <a:spcBef>
                  <a:spcPct val="0"/>
                </a:spcBef>
                <a:spcAft>
                  <a:spcPct val="0"/>
                </a:spcAft>
                <a:buClrTx/>
                <a:buSzTx/>
                <a:buFontTx/>
                <a:buNone/>
                <a:tabLst/>
                <a:defRPr/>
              </a:pPr>
              <a:t>‹#›</a:t>
            </a:fld>
            <a:endParaRPr kumimoji="0" lang="en-US" sz="900" b="0" i="0" u="none" strike="noStrike" kern="1200" cap="none" spc="0" normalizeH="0" baseline="0" noProof="0" dirty="0">
              <a:ln>
                <a:noFill/>
              </a:ln>
              <a:solidFill>
                <a:schemeClr val="bg2">
                  <a:lumMod val="50000"/>
                </a:schemeClr>
              </a:solidFill>
              <a:effectLst/>
              <a:uLnTx/>
              <a:uFillTx/>
              <a:latin typeface="Century Gothic"/>
              <a:ea typeface="+mn-ea"/>
              <a:cs typeface="Century Gothic"/>
            </a:endParaRPr>
          </a:p>
        </p:txBody>
      </p:sp>
      <p:sp>
        <p:nvSpPr>
          <p:cNvPr id="13" name="Title 1"/>
          <p:cNvSpPr>
            <a:spLocks noGrp="1"/>
          </p:cNvSpPr>
          <p:nvPr>
            <p:ph type="ctrTitle"/>
          </p:nvPr>
        </p:nvSpPr>
        <p:spPr>
          <a:xfrm>
            <a:off x="533400" y="381000"/>
            <a:ext cx="5105400" cy="415365"/>
          </a:xfrm>
          <a:prstGeom prst="rect">
            <a:avLst/>
          </a:prstGeom>
        </p:spPr>
        <p:txBody>
          <a:bodyPr lIns="0" tIns="0" rIns="0" bIns="0" anchor="t" anchorCtr="0"/>
          <a:lstStyle>
            <a:lvl1pPr>
              <a:defRPr sz="2400" b="0">
                <a:solidFill>
                  <a:schemeClr val="bg1"/>
                </a:solidFill>
                <a:effectLst>
                  <a:outerShdw blurRad="50800" dist="38100" dir="2700000" algn="tl" rotWithShape="0">
                    <a:prstClr val="black">
                      <a:alpha val="40000"/>
                    </a:prstClr>
                  </a:outerShdw>
                </a:effectLst>
                <a:latin typeface="Arial" pitchFamily="34" charset="0"/>
                <a:cs typeface="Arial" pitchFamily="34" charset="0"/>
              </a:defRPr>
            </a:lvl1pPr>
          </a:lstStyle>
          <a:p>
            <a:r>
              <a:rPr lang="en-US" dirty="0" smtClean="0"/>
              <a:t>Click to edit Master title style</a:t>
            </a:r>
            <a:endParaRPr lang="en-US" dirty="0"/>
          </a:p>
        </p:txBody>
      </p:sp>
      <p:sp>
        <p:nvSpPr>
          <p:cNvPr id="15" name="Content Placeholder 2"/>
          <p:cNvSpPr>
            <a:spLocks noGrp="1"/>
          </p:cNvSpPr>
          <p:nvPr>
            <p:ph sz="half" idx="10"/>
          </p:nvPr>
        </p:nvSpPr>
        <p:spPr>
          <a:xfrm>
            <a:off x="533400" y="1371600"/>
            <a:ext cx="8153400" cy="4495800"/>
          </a:xfrm>
          <a:prstGeom prst="rect">
            <a:avLst/>
          </a:prstGeom>
        </p:spPr>
        <p:txBody>
          <a:bodyPr lIns="0" rIns="0"/>
          <a:lstStyle>
            <a:lvl1pPr>
              <a:lnSpc>
                <a:spcPct val="150000"/>
              </a:lnSpc>
              <a:spcBef>
                <a:spcPts val="0"/>
              </a:spcBef>
              <a:spcAft>
                <a:spcPts val="1000"/>
              </a:spcAft>
              <a:defRPr sz="2000"/>
            </a:lvl1pPr>
            <a:lvl2pPr>
              <a:spcAft>
                <a:spcPts val="500"/>
              </a:spcAft>
              <a:defRPr sz="1800"/>
            </a:lvl2pPr>
            <a:lvl3pPr>
              <a:spcAft>
                <a:spcPts val="500"/>
              </a:spcAft>
              <a:defRPr sz="1600"/>
            </a:lvl3pPr>
            <a:lvl4pPr>
              <a:spcAft>
                <a:spcPts val="500"/>
              </a:spcAft>
              <a:defRPr sz="1600"/>
            </a:lvl4pPr>
            <a:lvl5pPr>
              <a:spcAft>
                <a:spcPts val="500"/>
              </a:spcAft>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6" name="Picture 5" descr="WC_PPT_page_1.jpg"/>
          <p:cNvPicPr>
            <a:picLocks noChangeAspect="1"/>
          </p:cNvPicPr>
          <p:nvPr userDrawn="1"/>
        </p:nvPicPr>
        <p:blipFill>
          <a:blip r:embed="rId2" cstate="print"/>
          <a:stretch>
            <a:fillRect/>
          </a:stretch>
        </p:blipFill>
        <p:spPr>
          <a:xfrm>
            <a:off x="0" y="0"/>
            <a:ext cx="9177866" cy="6883399"/>
          </a:xfrm>
          <a:prstGeom prst="rect">
            <a:avLst/>
          </a:prstGeom>
        </p:spPr>
      </p:pic>
      <p:sp>
        <p:nvSpPr>
          <p:cNvPr id="14" name="Rectangle 6"/>
          <p:cNvSpPr txBox="1">
            <a:spLocks noChangeArrowheads="1"/>
          </p:cNvSpPr>
          <p:nvPr userDrawn="1"/>
        </p:nvSpPr>
        <p:spPr bwMode="auto">
          <a:xfrm>
            <a:off x="381000" y="6350000"/>
            <a:ext cx="420688" cy="228600"/>
          </a:xfrm>
          <a:prstGeom prst="rect">
            <a:avLst/>
          </a:prstGeom>
          <a:noFill/>
          <a:ln w="9525">
            <a:noFill/>
            <a:miter lim="800000"/>
            <a:headEnd/>
            <a:tailEnd/>
          </a:ln>
          <a:effectLst/>
        </p:spPr>
        <p:txBody>
          <a:bodyPr vert="horz" wrap="square" lIns="0" tIns="45720" rIns="0" bIns="45720" numCol="1" anchor="t" anchorCtr="0" compatLnSpc="1">
            <a:prstTxWarp prst="textNoShape">
              <a:avLst/>
            </a:prstTxWarp>
          </a:bodyPr>
          <a:lstStyle>
            <a:lvl1pPr algn="l">
              <a:defRPr b="0" i="0">
                <a:solidFill>
                  <a:schemeClr val="bg2">
                    <a:lumMod val="50000"/>
                  </a:schemeClr>
                </a:solidFill>
                <a:latin typeface="Century Gothic"/>
                <a:cs typeface="Century Gothic"/>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fld id="{9E885D4D-60BF-41D9-A3B2-14C1C954CCA4}" type="slidenum">
              <a:rPr kumimoji="0" lang="en-US" sz="900" b="0" i="0" u="none" strike="noStrike" kern="1200" cap="none" spc="0" normalizeH="0" baseline="0" noProof="0" smtClean="0">
                <a:ln>
                  <a:noFill/>
                </a:ln>
                <a:solidFill>
                  <a:schemeClr val="bg2">
                    <a:lumMod val="50000"/>
                  </a:schemeClr>
                </a:solidFill>
                <a:effectLst/>
                <a:uLnTx/>
                <a:uFillTx/>
                <a:latin typeface="Century Gothic"/>
                <a:ea typeface="+mn-ea"/>
                <a:cs typeface="Century Gothic"/>
              </a:rPr>
              <a:pPr marL="0" marR="0" lvl="0" indent="0" algn="l" defTabSz="914400" rtl="0" eaLnBrk="0" fontAlgn="base" latinLnBrk="0" hangingPunct="0">
                <a:lnSpc>
                  <a:spcPct val="100000"/>
                </a:lnSpc>
                <a:spcBef>
                  <a:spcPct val="0"/>
                </a:spcBef>
                <a:spcAft>
                  <a:spcPct val="0"/>
                </a:spcAft>
                <a:buClrTx/>
                <a:buSzTx/>
                <a:buFontTx/>
                <a:buNone/>
                <a:tabLst/>
                <a:defRPr/>
              </a:pPr>
              <a:t>‹#›</a:t>
            </a:fld>
            <a:endParaRPr kumimoji="0" lang="en-US" sz="900" b="0" i="0" u="none" strike="noStrike" kern="1200" cap="none" spc="0" normalizeH="0" baseline="0" noProof="0" dirty="0">
              <a:ln>
                <a:noFill/>
              </a:ln>
              <a:solidFill>
                <a:schemeClr val="bg2">
                  <a:lumMod val="50000"/>
                </a:schemeClr>
              </a:solidFill>
              <a:effectLst/>
              <a:uLnTx/>
              <a:uFillTx/>
              <a:latin typeface="Century Gothic"/>
              <a:ea typeface="+mn-ea"/>
              <a:cs typeface="Century Gothic"/>
            </a:endParaRPr>
          </a:p>
        </p:txBody>
      </p:sp>
      <p:sp>
        <p:nvSpPr>
          <p:cNvPr id="18" name="Title 1"/>
          <p:cNvSpPr>
            <a:spLocks noGrp="1"/>
          </p:cNvSpPr>
          <p:nvPr>
            <p:ph type="ctrTitle"/>
          </p:nvPr>
        </p:nvSpPr>
        <p:spPr>
          <a:xfrm>
            <a:off x="533400" y="0"/>
            <a:ext cx="8173720" cy="1066800"/>
          </a:xfrm>
          <a:prstGeom prst="rect">
            <a:avLst/>
          </a:prstGeom>
        </p:spPr>
        <p:txBody>
          <a:bodyPr lIns="0" tIns="0" rIns="0" bIns="0" anchor="ctr" anchorCtr="0"/>
          <a:lstStyle>
            <a:lvl1pPr>
              <a:defRPr sz="2400" b="0">
                <a:solidFill>
                  <a:schemeClr val="bg1"/>
                </a:solidFill>
                <a:effectLst>
                  <a:outerShdw blurRad="50800" dist="38100" dir="2700000" algn="tl" rotWithShape="0">
                    <a:prstClr val="black">
                      <a:alpha val="40000"/>
                    </a:prstClr>
                  </a:outerShdw>
                </a:effectLst>
                <a:latin typeface="Arial" pitchFamily="34" charset="0"/>
                <a:cs typeface="Arial" pitchFamily="34" charset="0"/>
              </a:defRPr>
            </a:lvl1pPr>
          </a:lstStyle>
          <a:p>
            <a:r>
              <a:rPr lang="en-US" dirty="0" smtClean="0"/>
              <a:t>Click to edit Master title style</a:t>
            </a:r>
            <a:endParaRPr lang="en-US" dirty="0"/>
          </a:p>
        </p:txBody>
      </p:sp>
      <p:sp>
        <p:nvSpPr>
          <p:cNvPr id="19" name="Content Placeholder 2"/>
          <p:cNvSpPr>
            <a:spLocks noGrp="1"/>
          </p:cNvSpPr>
          <p:nvPr>
            <p:ph sz="half" idx="10"/>
          </p:nvPr>
        </p:nvSpPr>
        <p:spPr>
          <a:xfrm>
            <a:off x="533400" y="1371600"/>
            <a:ext cx="8153400" cy="4495800"/>
          </a:xfrm>
          <a:prstGeom prst="rect">
            <a:avLst/>
          </a:prstGeom>
        </p:spPr>
        <p:txBody>
          <a:bodyPr lIns="0" rIns="0"/>
          <a:lstStyle>
            <a:lvl1pPr>
              <a:lnSpc>
                <a:spcPct val="114000"/>
              </a:lnSpc>
              <a:spcBef>
                <a:spcPts val="1200"/>
              </a:spcBef>
              <a:spcAft>
                <a:spcPts val="600"/>
              </a:spcAft>
              <a:defRPr sz="2000">
                <a:latin typeface="Arial" pitchFamily="34" charset="0"/>
                <a:cs typeface="Arial" pitchFamily="34" charset="0"/>
              </a:defRPr>
            </a:lvl1pPr>
            <a:lvl2pPr>
              <a:spcAft>
                <a:spcPts val="500"/>
              </a:spcAft>
              <a:defRPr sz="1800">
                <a:latin typeface="Arial" pitchFamily="34" charset="0"/>
                <a:cs typeface="Arial" pitchFamily="34" charset="0"/>
              </a:defRPr>
            </a:lvl2pPr>
            <a:lvl3pPr>
              <a:spcAft>
                <a:spcPts val="500"/>
              </a:spcAft>
              <a:defRPr sz="1600">
                <a:latin typeface="Arial" pitchFamily="34" charset="0"/>
                <a:cs typeface="Arial" pitchFamily="34" charset="0"/>
              </a:defRPr>
            </a:lvl3pPr>
            <a:lvl4pPr>
              <a:spcAft>
                <a:spcPts val="500"/>
              </a:spcAft>
              <a:defRPr sz="1600">
                <a:latin typeface="Arial" pitchFamily="34" charset="0"/>
                <a:cs typeface="Arial" pitchFamily="34" charset="0"/>
              </a:defRPr>
            </a:lvl4pPr>
            <a:lvl5pPr>
              <a:spcAft>
                <a:spcPts val="500"/>
              </a:spcAft>
              <a:defRPr sz="1600">
                <a:latin typeface="Arial" pitchFamily="34" charset="0"/>
                <a:cs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fade">
                                      <p:cBhvr>
                                        <p:cTn id="7" dur="500"/>
                                        <p:tgtEl>
                                          <p:spTgt spid="19">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xEl>
                                              <p:pRg st="1" end="1"/>
                                            </p:txEl>
                                          </p:spTgt>
                                        </p:tgtEl>
                                        <p:attrNameLst>
                                          <p:attrName>style.visibility</p:attrName>
                                        </p:attrNameLst>
                                      </p:cBhvr>
                                      <p:to>
                                        <p:strVal val="visible"/>
                                      </p:to>
                                    </p:set>
                                    <p:animEffect transition="in" filter="fade">
                                      <p:cBhvr>
                                        <p:cTn id="10" dur="500"/>
                                        <p:tgtEl>
                                          <p:spTgt spid="19">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9">
                                            <p:txEl>
                                              <p:pRg st="2" end="2"/>
                                            </p:txEl>
                                          </p:spTgt>
                                        </p:tgtEl>
                                        <p:attrNameLst>
                                          <p:attrName>style.visibility</p:attrName>
                                        </p:attrNameLst>
                                      </p:cBhvr>
                                      <p:to>
                                        <p:strVal val="visible"/>
                                      </p:to>
                                    </p:set>
                                    <p:animEffect transition="in" filter="fade">
                                      <p:cBhvr>
                                        <p:cTn id="13" dur="500"/>
                                        <p:tgtEl>
                                          <p:spTgt spid="19">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9">
                                            <p:txEl>
                                              <p:pRg st="3" end="3"/>
                                            </p:txEl>
                                          </p:spTgt>
                                        </p:tgtEl>
                                        <p:attrNameLst>
                                          <p:attrName>style.visibility</p:attrName>
                                        </p:attrNameLst>
                                      </p:cBhvr>
                                      <p:to>
                                        <p:strVal val="visible"/>
                                      </p:to>
                                    </p:set>
                                    <p:animEffect transition="in" filter="fade">
                                      <p:cBhvr>
                                        <p:cTn id="16" dur="500"/>
                                        <p:tgtEl>
                                          <p:spTgt spid="19">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9">
                                            <p:txEl>
                                              <p:pRg st="4" end="4"/>
                                            </p:txEl>
                                          </p:spTgt>
                                        </p:tgtEl>
                                        <p:attrNameLst>
                                          <p:attrName>style.visibility</p:attrName>
                                        </p:attrNameLst>
                                      </p:cBhvr>
                                      <p:to>
                                        <p:strVal val="visible"/>
                                      </p:to>
                                    </p:set>
                                    <p:animEffect transition="in" filter="fade">
                                      <p:cBhvr>
                                        <p:cTn id="19" dur="500"/>
                                        <p:tgtEl>
                                          <p:spTgt spid="1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advAuto="0">
        <p:tmplLst>
          <p:tmpl lvl="1">
            <p:tnLst>
              <p:par>
                <p:cTn presetID="10" presetClass="entr" presetSubtype="0"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5" name="Picture 4" descr="WC_PPT_page_1.jpg"/>
          <p:cNvPicPr>
            <a:picLocks noChangeAspect="1"/>
          </p:cNvPicPr>
          <p:nvPr userDrawn="1"/>
        </p:nvPicPr>
        <p:blipFill>
          <a:blip r:embed="rId2" cstate="print"/>
          <a:stretch>
            <a:fillRect/>
          </a:stretch>
        </p:blipFill>
        <p:spPr>
          <a:xfrm>
            <a:off x="0" y="0"/>
            <a:ext cx="9177866" cy="6883399"/>
          </a:xfrm>
          <a:prstGeom prst="rect">
            <a:avLst/>
          </a:prstGeom>
        </p:spPr>
      </p:pic>
      <p:sp>
        <p:nvSpPr>
          <p:cNvPr id="14" name="Rectangle 6"/>
          <p:cNvSpPr txBox="1">
            <a:spLocks noChangeArrowheads="1"/>
          </p:cNvSpPr>
          <p:nvPr userDrawn="1"/>
        </p:nvSpPr>
        <p:spPr bwMode="auto">
          <a:xfrm>
            <a:off x="381000" y="6350000"/>
            <a:ext cx="420688" cy="228600"/>
          </a:xfrm>
          <a:prstGeom prst="rect">
            <a:avLst/>
          </a:prstGeom>
          <a:noFill/>
          <a:ln w="9525">
            <a:noFill/>
            <a:miter lim="800000"/>
            <a:headEnd/>
            <a:tailEnd/>
          </a:ln>
          <a:effectLst/>
        </p:spPr>
        <p:txBody>
          <a:bodyPr vert="horz" wrap="square" lIns="0" tIns="45720" rIns="0" bIns="45720" numCol="1" anchor="t" anchorCtr="0" compatLnSpc="1">
            <a:prstTxWarp prst="textNoShape">
              <a:avLst/>
            </a:prstTxWarp>
          </a:bodyPr>
          <a:lstStyle>
            <a:lvl1pPr algn="l">
              <a:defRPr b="0" i="0">
                <a:solidFill>
                  <a:schemeClr val="bg2">
                    <a:lumMod val="50000"/>
                  </a:schemeClr>
                </a:solidFill>
                <a:latin typeface="Century Gothic"/>
                <a:cs typeface="Century Gothic"/>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fld id="{9E885D4D-60BF-41D9-A3B2-14C1C954CCA4}" type="slidenum">
              <a:rPr kumimoji="0" lang="en-US" sz="900" b="0" i="0" u="none" strike="noStrike" kern="1200" cap="none" spc="0" normalizeH="0" baseline="0" noProof="0" smtClean="0">
                <a:ln>
                  <a:noFill/>
                </a:ln>
                <a:solidFill>
                  <a:schemeClr val="bg2">
                    <a:lumMod val="50000"/>
                  </a:schemeClr>
                </a:solidFill>
                <a:effectLst/>
                <a:uLnTx/>
                <a:uFillTx/>
                <a:latin typeface="Century Gothic"/>
                <a:ea typeface="+mn-ea"/>
                <a:cs typeface="Century Gothic"/>
              </a:rPr>
              <a:pPr marL="0" marR="0" lvl="0" indent="0" algn="l" defTabSz="914400" rtl="0" eaLnBrk="0" fontAlgn="base" latinLnBrk="0" hangingPunct="0">
                <a:lnSpc>
                  <a:spcPct val="100000"/>
                </a:lnSpc>
                <a:spcBef>
                  <a:spcPct val="0"/>
                </a:spcBef>
                <a:spcAft>
                  <a:spcPct val="0"/>
                </a:spcAft>
                <a:buClrTx/>
                <a:buSzTx/>
                <a:buFontTx/>
                <a:buNone/>
                <a:tabLst/>
                <a:defRPr/>
              </a:pPr>
              <a:t>‹#›</a:t>
            </a:fld>
            <a:endParaRPr kumimoji="0" lang="en-US" sz="900" b="0" i="0" u="none" strike="noStrike" kern="1200" cap="none" spc="0" normalizeH="0" baseline="0" noProof="0" dirty="0">
              <a:ln>
                <a:noFill/>
              </a:ln>
              <a:solidFill>
                <a:schemeClr val="bg2">
                  <a:lumMod val="50000"/>
                </a:schemeClr>
              </a:solidFill>
              <a:effectLst/>
              <a:uLnTx/>
              <a:uFillTx/>
              <a:latin typeface="Century Gothic"/>
              <a:ea typeface="+mn-ea"/>
              <a:cs typeface="Century Gothic"/>
            </a:endParaRPr>
          </a:p>
        </p:txBody>
      </p:sp>
      <p:sp>
        <p:nvSpPr>
          <p:cNvPr id="18" name="Title 1"/>
          <p:cNvSpPr>
            <a:spLocks noGrp="1"/>
          </p:cNvSpPr>
          <p:nvPr>
            <p:ph type="ctrTitle"/>
          </p:nvPr>
        </p:nvSpPr>
        <p:spPr>
          <a:xfrm>
            <a:off x="533400" y="0"/>
            <a:ext cx="5105400" cy="1066800"/>
          </a:xfrm>
          <a:prstGeom prst="rect">
            <a:avLst/>
          </a:prstGeom>
        </p:spPr>
        <p:txBody>
          <a:bodyPr lIns="0" tIns="0" rIns="0" bIns="0" anchor="ctr" anchorCtr="0"/>
          <a:lstStyle>
            <a:lvl1pPr>
              <a:defRPr sz="2600" b="0">
                <a:solidFill>
                  <a:srgbClr val="9E8E00"/>
                </a:solidFill>
              </a:defRPr>
            </a:lvl1pPr>
          </a:lstStyle>
          <a:p>
            <a:r>
              <a:rPr lang="en-US" dirty="0" smtClean="0"/>
              <a:t>Click to edit Master title style</a:t>
            </a:r>
            <a:endParaRPr lang="en-US" dirty="0"/>
          </a:p>
        </p:txBody>
      </p:sp>
      <p:sp>
        <p:nvSpPr>
          <p:cNvPr id="19" name="Content Placeholder 2"/>
          <p:cNvSpPr>
            <a:spLocks noGrp="1"/>
          </p:cNvSpPr>
          <p:nvPr>
            <p:ph sz="half" idx="10"/>
          </p:nvPr>
        </p:nvSpPr>
        <p:spPr>
          <a:xfrm>
            <a:off x="533400" y="1371600"/>
            <a:ext cx="8153400" cy="4495800"/>
          </a:xfrm>
          <a:prstGeom prst="rect">
            <a:avLst/>
          </a:prstGeom>
        </p:spPr>
        <p:txBody>
          <a:bodyPr lIns="0" rIns="0"/>
          <a:lstStyle>
            <a:lvl1pPr>
              <a:lnSpc>
                <a:spcPct val="150000"/>
              </a:lnSpc>
              <a:spcBef>
                <a:spcPts val="0"/>
              </a:spcBef>
              <a:spcAft>
                <a:spcPts val="1000"/>
              </a:spcAft>
              <a:defRPr sz="2000"/>
            </a:lvl1pPr>
            <a:lvl2pPr>
              <a:spcAft>
                <a:spcPts val="500"/>
              </a:spcAft>
              <a:defRPr sz="1800"/>
            </a:lvl2pPr>
            <a:lvl3pPr>
              <a:spcAft>
                <a:spcPts val="500"/>
              </a:spcAft>
              <a:defRPr sz="1600"/>
            </a:lvl3pPr>
            <a:lvl4pPr>
              <a:spcAft>
                <a:spcPts val="500"/>
              </a:spcAft>
              <a:defRPr sz="1600"/>
            </a:lvl4pPr>
            <a:lvl5pPr>
              <a:spcAft>
                <a:spcPts val="500"/>
              </a:spcAft>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0" name="Picture 9" descr="WC_PPT_page_1.jpg"/>
          <p:cNvPicPr>
            <a:picLocks noChangeAspect="1"/>
          </p:cNvPicPr>
          <p:nvPr userDrawn="1"/>
        </p:nvPicPr>
        <p:blipFill>
          <a:blip r:embed="rId2" cstate="print"/>
          <a:stretch>
            <a:fillRect/>
          </a:stretch>
        </p:blipFill>
        <p:spPr>
          <a:xfrm>
            <a:off x="0" y="0"/>
            <a:ext cx="9177866" cy="6883400"/>
          </a:xfrm>
          <a:prstGeom prst="rect">
            <a:avLst/>
          </a:prstGeom>
        </p:spPr>
      </p:pic>
      <p:sp>
        <p:nvSpPr>
          <p:cNvPr id="3" name="Content Placeholder 2"/>
          <p:cNvSpPr>
            <a:spLocks noGrp="1"/>
          </p:cNvSpPr>
          <p:nvPr>
            <p:ph sz="half" idx="1"/>
          </p:nvPr>
        </p:nvSpPr>
        <p:spPr>
          <a:xfrm>
            <a:off x="533400" y="1371600"/>
            <a:ext cx="3810000" cy="4343400"/>
          </a:xfrm>
          <a:prstGeom prst="rect">
            <a:avLst/>
          </a:prstGeom>
        </p:spPr>
        <p:txBody>
          <a:bodyPr lIns="0" rIns="0"/>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495800" y="1371600"/>
            <a:ext cx="3810000" cy="4343400"/>
          </a:xfrm>
          <a:prstGeom prst="rect">
            <a:avLst/>
          </a:prstGeom>
        </p:spPr>
        <p:txBody>
          <a:bodyPr lIns="0" rIns="0"/>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Rectangle 6"/>
          <p:cNvSpPr txBox="1">
            <a:spLocks noChangeArrowheads="1"/>
          </p:cNvSpPr>
          <p:nvPr userDrawn="1"/>
        </p:nvSpPr>
        <p:spPr bwMode="auto">
          <a:xfrm>
            <a:off x="381000" y="6350000"/>
            <a:ext cx="420688" cy="228600"/>
          </a:xfrm>
          <a:prstGeom prst="rect">
            <a:avLst/>
          </a:prstGeom>
          <a:noFill/>
          <a:ln w="9525">
            <a:noFill/>
            <a:miter lim="800000"/>
            <a:headEnd/>
            <a:tailEnd/>
          </a:ln>
          <a:effectLst/>
        </p:spPr>
        <p:txBody>
          <a:bodyPr vert="horz" wrap="square" lIns="0" tIns="45720" rIns="0" bIns="45720" numCol="1" anchor="t" anchorCtr="0" compatLnSpc="1">
            <a:prstTxWarp prst="textNoShape">
              <a:avLst/>
            </a:prstTxWarp>
          </a:bodyPr>
          <a:lstStyle>
            <a:lvl1pPr algn="l">
              <a:defRPr b="0" i="0">
                <a:solidFill>
                  <a:schemeClr val="bg2">
                    <a:lumMod val="50000"/>
                  </a:schemeClr>
                </a:solidFill>
                <a:latin typeface="Century Gothic"/>
                <a:cs typeface="Century Gothic"/>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fld id="{9E885D4D-60BF-41D9-A3B2-14C1C954CCA4}" type="slidenum">
              <a:rPr kumimoji="0" lang="en-US" sz="900" b="0" i="0" u="none" strike="noStrike" kern="1200" cap="none" spc="0" normalizeH="0" baseline="0" noProof="0" smtClean="0">
                <a:ln>
                  <a:noFill/>
                </a:ln>
                <a:solidFill>
                  <a:schemeClr val="bg2">
                    <a:lumMod val="50000"/>
                  </a:schemeClr>
                </a:solidFill>
                <a:effectLst/>
                <a:uLnTx/>
                <a:uFillTx/>
                <a:latin typeface="Century Gothic"/>
                <a:ea typeface="+mn-ea"/>
                <a:cs typeface="Century Gothic"/>
              </a:rPr>
              <a:pPr marL="0" marR="0" lvl="0" indent="0" algn="l" defTabSz="914400" rtl="0" eaLnBrk="0" fontAlgn="base" latinLnBrk="0" hangingPunct="0">
                <a:lnSpc>
                  <a:spcPct val="100000"/>
                </a:lnSpc>
                <a:spcBef>
                  <a:spcPct val="0"/>
                </a:spcBef>
                <a:spcAft>
                  <a:spcPct val="0"/>
                </a:spcAft>
                <a:buClrTx/>
                <a:buSzTx/>
                <a:buFontTx/>
                <a:buNone/>
                <a:tabLst/>
                <a:defRPr/>
              </a:pPr>
              <a:t>‹#›</a:t>
            </a:fld>
            <a:endParaRPr kumimoji="0" lang="en-US" sz="900" b="0" i="0" u="none" strike="noStrike" kern="1200" cap="none" spc="0" normalizeH="0" baseline="0" noProof="0" dirty="0">
              <a:ln>
                <a:noFill/>
              </a:ln>
              <a:solidFill>
                <a:schemeClr val="bg2">
                  <a:lumMod val="50000"/>
                </a:schemeClr>
              </a:solidFill>
              <a:effectLst/>
              <a:uLnTx/>
              <a:uFillTx/>
              <a:latin typeface="Century Gothic"/>
              <a:ea typeface="+mn-ea"/>
              <a:cs typeface="Century Gothic"/>
            </a:endParaRPr>
          </a:p>
        </p:txBody>
      </p:sp>
      <p:sp>
        <p:nvSpPr>
          <p:cNvPr id="9" name="Title 1"/>
          <p:cNvSpPr>
            <a:spLocks noGrp="1"/>
          </p:cNvSpPr>
          <p:nvPr>
            <p:ph type="ctrTitle"/>
          </p:nvPr>
        </p:nvSpPr>
        <p:spPr>
          <a:xfrm>
            <a:off x="533400" y="381000"/>
            <a:ext cx="5105400" cy="415365"/>
          </a:xfrm>
          <a:prstGeom prst="rect">
            <a:avLst/>
          </a:prstGeom>
        </p:spPr>
        <p:txBody>
          <a:bodyPr lIns="0" tIns="0" rIns="0" bIns="0" anchor="t" anchorCtr="0"/>
          <a:lstStyle>
            <a:lvl1pPr>
              <a:defRPr sz="2600" b="0">
                <a:solidFill>
                  <a:srgbClr val="9E8E00"/>
                </a:solidFill>
              </a:defRPr>
            </a:lvl1pPr>
          </a:lstStyle>
          <a:p>
            <a:r>
              <a:rPr lang="en-US" dirty="0" smtClean="0"/>
              <a:t>Click to edit Master title style</a:t>
            </a:r>
            <a:endParaRPr lang="en-US" dirty="0"/>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0" name="Picture 9" descr="WC_PPT_page_1.jpg"/>
          <p:cNvPicPr>
            <a:picLocks noChangeAspect="1"/>
          </p:cNvPicPr>
          <p:nvPr userDrawn="1"/>
        </p:nvPicPr>
        <p:blipFill>
          <a:blip r:embed="rId2" cstate="print"/>
          <a:stretch>
            <a:fillRect/>
          </a:stretch>
        </p:blipFill>
        <p:spPr>
          <a:xfrm>
            <a:off x="0" y="0"/>
            <a:ext cx="9177866" cy="6883400"/>
          </a:xfrm>
          <a:prstGeom prst="rect">
            <a:avLst/>
          </a:prstGeom>
        </p:spPr>
      </p:pic>
      <p:sp>
        <p:nvSpPr>
          <p:cNvPr id="3" name="Text Placeholder 2"/>
          <p:cNvSpPr>
            <a:spLocks noGrp="1"/>
          </p:cNvSpPr>
          <p:nvPr>
            <p:ph type="body" idx="1"/>
          </p:nvPr>
        </p:nvSpPr>
        <p:spPr>
          <a:xfrm>
            <a:off x="457200" y="1535112"/>
            <a:ext cx="4040188" cy="827087"/>
          </a:xfrm>
          <a:prstGeom prst="rect">
            <a:avLst/>
          </a:prstGeom>
        </p:spPr>
        <p:txBody>
          <a:bodyPr lIns="0" rIns="0" anchor="b"/>
          <a:lstStyle>
            <a:lvl1pPr marL="0" indent="0">
              <a:buNone/>
              <a:defRPr sz="2600" b="0">
                <a:solidFill>
                  <a:srgbClr val="9E8E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514599"/>
            <a:ext cx="4040188" cy="3611563"/>
          </a:xfrm>
          <a:prstGeom prst="rect">
            <a:avLst/>
          </a:prstGeom>
        </p:spPr>
        <p:txBody>
          <a:bodyPr lIns="0" rIns="0"/>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2"/>
            <a:ext cx="4041775" cy="827087"/>
          </a:xfrm>
          <a:prstGeom prst="rect">
            <a:avLst/>
          </a:prstGeom>
        </p:spPr>
        <p:txBody>
          <a:bodyPr lIns="0" rIns="0" anchor="b"/>
          <a:lstStyle>
            <a:lvl1pPr marL="0" indent="0">
              <a:buNone/>
              <a:defRPr sz="2600" b="0">
                <a:solidFill>
                  <a:srgbClr val="9E8E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514599"/>
            <a:ext cx="4041775" cy="3611563"/>
          </a:xfrm>
          <a:prstGeom prst="rect">
            <a:avLst/>
          </a:prstGeom>
        </p:spPr>
        <p:txBody>
          <a:bodyPr lIns="0" rIns="0"/>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1"/>
          <p:cNvSpPr>
            <a:spLocks noGrp="1"/>
          </p:cNvSpPr>
          <p:nvPr>
            <p:ph type="ctrTitle"/>
          </p:nvPr>
        </p:nvSpPr>
        <p:spPr>
          <a:xfrm>
            <a:off x="533400" y="381000"/>
            <a:ext cx="5105400" cy="415365"/>
          </a:xfrm>
          <a:prstGeom prst="rect">
            <a:avLst/>
          </a:prstGeom>
        </p:spPr>
        <p:txBody>
          <a:bodyPr lIns="0" tIns="0" rIns="0" bIns="0" anchor="t" anchorCtr="0"/>
          <a:lstStyle>
            <a:lvl1pPr>
              <a:defRPr sz="2600" b="0">
                <a:solidFill>
                  <a:srgbClr val="9E8E00"/>
                </a:solidFill>
              </a:defRPr>
            </a:lvl1pPr>
          </a:lstStyle>
          <a:p>
            <a:r>
              <a:rPr lang="en-US" dirty="0" smtClean="0"/>
              <a:t>Click to edit Master title style</a:t>
            </a:r>
            <a:endParaRPr lang="en-US" dirty="0"/>
          </a:p>
        </p:txBody>
      </p:sp>
      <p:sp>
        <p:nvSpPr>
          <p:cNvPr id="11" name="Rectangle 6"/>
          <p:cNvSpPr txBox="1">
            <a:spLocks noChangeArrowheads="1"/>
          </p:cNvSpPr>
          <p:nvPr userDrawn="1"/>
        </p:nvSpPr>
        <p:spPr bwMode="auto">
          <a:xfrm>
            <a:off x="381000" y="6350000"/>
            <a:ext cx="420688" cy="228600"/>
          </a:xfrm>
          <a:prstGeom prst="rect">
            <a:avLst/>
          </a:prstGeom>
          <a:noFill/>
          <a:ln w="9525">
            <a:noFill/>
            <a:miter lim="800000"/>
            <a:headEnd/>
            <a:tailEnd/>
          </a:ln>
          <a:effectLst/>
        </p:spPr>
        <p:txBody>
          <a:bodyPr vert="horz" wrap="square" lIns="0" tIns="45720" rIns="0" bIns="45720" numCol="1" anchor="t" anchorCtr="0" compatLnSpc="1">
            <a:prstTxWarp prst="textNoShape">
              <a:avLst/>
            </a:prstTxWarp>
          </a:bodyPr>
          <a:lstStyle>
            <a:lvl1pPr algn="l">
              <a:defRPr b="0" i="0">
                <a:solidFill>
                  <a:schemeClr val="bg2">
                    <a:lumMod val="50000"/>
                  </a:schemeClr>
                </a:solidFill>
                <a:latin typeface="Century Gothic"/>
                <a:cs typeface="Century Gothic"/>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fld id="{9E885D4D-60BF-41D9-A3B2-14C1C954CCA4}" type="slidenum">
              <a:rPr kumimoji="0" lang="en-US" sz="900" b="0" i="0" u="none" strike="noStrike" kern="1200" cap="none" spc="0" normalizeH="0" baseline="0" noProof="0" smtClean="0">
                <a:ln>
                  <a:noFill/>
                </a:ln>
                <a:solidFill>
                  <a:schemeClr val="bg2">
                    <a:lumMod val="50000"/>
                  </a:schemeClr>
                </a:solidFill>
                <a:effectLst/>
                <a:uLnTx/>
                <a:uFillTx/>
                <a:latin typeface="Century Gothic"/>
                <a:ea typeface="+mn-ea"/>
                <a:cs typeface="Century Gothic"/>
              </a:rPr>
              <a:pPr marL="0" marR="0" lvl="0" indent="0" algn="l" defTabSz="914400" rtl="0" eaLnBrk="0" fontAlgn="base" latinLnBrk="0" hangingPunct="0">
                <a:lnSpc>
                  <a:spcPct val="100000"/>
                </a:lnSpc>
                <a:spcBef>
                  <a:spcPct val="0"/>
                </a:spcBef>
                <a:spcAft>
                  <a:spcPct val="0"/>
                </a:spcAft>
                <a:buClrTx/>
                <a:buSzTx/>
                <a:buFontTx/>
                <a:buNone/>
                <a:tabLst/>
                <a:defRPr/>
              </a:pPr>
              <a:t>‹#›</a:t>
            </a:fld>
            <a:endParaRPr kumimoji="0" lang="en-US" sz="900" b="0" i="0" u="none" strike="noStrike" kern="1200" cap="none" spc="0" normalizeH="0" baseline="0" noProof="0" dirty="0">
              <a:ln>
                <a:noFill/>
              </a:ln>
              <a:solidFill>
                <a:schemeClr val="bg2">
                  <a:lumMod val="50000"/>
                </a:schemeClr>
              </a:solidFill>
              <a:effectLst/>
              <a:uLnTx/>
              <a:uFillTx/>
              <a:latin typeface="Century Gothic"/>
              <a:ea typeface="+mn-ea"/>
              <a:cs typeface="Century Gothic"/>
            </a:endParaRP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6"/>
          <p:cNvSpPr txBox="1">
            <a:spLocks noChangeArrowheads="1"/>
          </p:cNvSpPr>
          <p:nvPr/>
        </p:nvSpPr>
        <p:spPr bwMode="auto">
          <a:xfrm>
            <a:off x="381000" y="6350000"/>
            <a:ext cx="420688" cy="228600"/>
          </a:xfrm>
          <a:prstGeom prst="rect">
            <a:avLst/>
          </a:prstGeom>
          <a:noFill/>
          <a:ln w="9525">
            <a:noFill/>
            <a:miter lim="800000"/>
            <a:headEnd/>
            <a:tailEnd/>
          </a:ln>
          <a:effectLst/>
        </p:spPr>
        <p:txBody>
          <a:bodyPr vert="horz" wrap="square" lIns="0" tIns="45720" rIns="0" bIns="45720" numCol="1" anchor="t" anchorCtr="0" compatLnSpc="1">
            <a:prstTxWarp prst="textNoShape">
              <a:avLst/>
            </a:prstTxWarp>
          </a:bodyPr>
          <a:lstStyle>
            <a:lvl1pPr algn="l">
              <a:defRPr b="0" i="0">
                <a:solidFill>
                  <a:schemeClr val="bg2">
                    <a:lumMod val="50000"/>
                  </a:schemeClr>
                </a:solidFill>
                <a:latin typeface="Century Gothic"/>
                <a:cs typeface="Century Gothic"/>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fld id="{9E885D4D-60BF-41D9-A3B2-14C1C954CCA4}" type="slidenum">
              <a:rPr kumimoji="0" lang="en-US" sz="900" b="0" i="0" u="none" strike="noStrike" kern="1200" cap="none" spc="0" normalizeH="0" baseline="0" noProof="0" smtClean="0">
                <a:ln>
                  <a:noFill/>
                </a:ln>
                <a:solidFill>
                  <a:schemeClr val="bg2">
                    <a:lumMod val="50000"/>
                  </a:schemeClr>
                </a:solidFill>
                <a:effectLst/>
                <a:uLnTx/>
                <a:uFillTx/>
                <a:latin typeface="Century Gothic"/>
                <a:ea typeface="+mn-ea"/>
                <a:cs typeface="Century Gothic"/>
              </a:rPr>
              <a:pPr marL="0" marR="0" lvl="0" indent="0" algn="l" defTabSz="914400" rtl="0" eaLnBrk="0" fontAlgn="base" latinLnBrk="0" hangingPunct="0">
                <a:lnSpc>
                  <a:spcPct val="100000"/>
                </a:lnSpc>
                <a:spcBef>
                  <a:spcPct val="0"/>
                </a:spcBef>
                <a:spcAft>
                  <a:spcPct val="0"/>
                </a:spcAft>
                <a:buClrTx/>
                <a:buSzTx/>
                <a:buFontTx/>
                <a:buNone/>
                <a:tabLst/>
                <a:defRPr/>
              </a:pPr>
              <a:t>‹#›</a:t>
            </a:fld>
            <a:endParaRPr kumimoji="0" lang="en-US" sz="900" b="0" i="0" u="none" strike="noStrike" kern="1200" cap="none" spc="0" normalizeH="0" baseline="0" noProof="0" dirty="0">
              <a:ln>
                <a:noFill/>
              </a:ln>
              <a:solidFill>
                <a:schemeClr val="bg2">
                  <a:lumMod val="50000"/>
                </a:schemeClr>
              </a:solidFill>
              <a:effectLst/>
              <a:uLnTx/>
              <a:uFillTx/>
              <a:latin typeface="Century Gothic"/>
              <a:ea typeface="+mn-ea"/>
              <a:cs typeface="Century Gothic"/>
            </a:endParaRPr>
          </a:p>
        </p:txBody>
      </p:sp>
    </p:spTree>
  </p:cSld>
  <p:clrMap bg1="lt1" tx1="dk1" bg2="lt2" tx2="dk2" accent1="accent1" accent2="accent2" accent3="accent3" accent4="accent4" accent5="accent5" accent6="accent6" hlink="hlink" folHlink="folHlink"/>
  <p:sldLayoutIdLst>
    <p:sldLayoutId id="2147483849" r:id="rId1"/>
    <p:sldLayoutId id="2147483853" r:id="rId2"/>
    <p:sldLayoutId id="2147483854" r:id="rId3"/>
    <p:sldLayoutId id="2147483838" r:id="rId4"/>
    <p:sldLayoutId id="2147483840" r:id="rId5"/>
    <p:sldLayoutId id="2147483839" r:id="rId6"/>
    <p:sldLayoutId id="2147483852" r:id="rId7"/>
    <p:sldLayoutId id="2147483841" r:id="rId8"/>
    <p:sldLayoutId id="2147483842" r:id="rId9"/>
    <p:sldLayoutId id="2147483843" r:id="rId10"/>
    <p:sldLayoutId id="2147483845" r:id="rId11"/>
    <p:sldLayoutId id="2147483846" r:id="rId12"/>
    <p:sldLayoutId id="2147483847" r:id="rId13"/>
    <p:sldLayoutId id="2147483848" r:id="rId14"/>
    <p:sldLayoutId id="2147483851" r:id="rId15"/>
    <p:sldLayoutId id="2147483856" r:id="rId16"/>
  </p:sldLayoutIdLst>
  <p:transition/>
  <p:timing>
    <p:tnLst>
      <p:par>
        <p:cTn id="1" dur="indefinite" restart="never" nodeType="tmRoot"/>
      </p:par>
    </p:tnLst>
  </p:timing>
  <p:txStyles>
    <p:titleStyle>
      <a:lvl1pPr algn="l" rtl="0" eaLnBrk="0" fontAlgn="base" hangingPunct="0">
        <a:spcBef>
          <a:spcPct val="0"/>
        </a:spcBef>
        <a:spcAft>
          <a:spcPct val="0"/>
        </a:spcAft>
        <a:defRPr sz="4000" b="1">
          <a:solidFill>
            <a:srgbClr val="1F362E"/>
          </a:solidFill>
          <a:latin typeface="Century Gothic" pitchFamily="34" charset="0"/>
          <a:ea typeface="+mj-ea"/>
          <a:cs typeface="+mj-cs"/>
        </a:defRPr>
      </a:lvl1pPr>
      <a:lvl2pPr algn="l" rtl="0" eaLnBrk="0" fontAlgn="base" hangingPunct="0">
        <a:spcBef>
          <a:spcPct val="0"/>
        </a:spcBef>
        <a:spcAft>
          <a:spcPct val="0"/>
        </a:spcAft>
        <a:defRPr sz="4000" b="1">
          <a:solidFill>
            <a:srgbClr val="1F362E"/>
          </a:solidFill>
          <a:latin typeface="Century Gothic" pitchFamily="34" charset="0"/>
        </a:defRPr>
      </a:lvl2pPr>
      <a:lvl3pPr algn="l" rtl="0" eaLnBrk="0" fontAlgn="base" hangingPunct="0">
        <a:spcBef>
          <a:spcPct val="0"/>
        </a:spcBef>
        <a:spcAft>
          <a:spcPct val="0"/>
        </a:spcAft>
        <a:defRPr sz="4000" b="1">
          <a:solidFill>
            <a:srgbClr val="1F362E"/>
          </a:solidFill>
          <a:latin typeface="Century Gothic" pitchFamily="34" charset="0"/>
        </a:defRPr>
      </a:lvl3pPr>
      <a:lvl4pPr algn="l" rtl="0" eaLnBrk="0" fontAlgn="base" hangingPunct="0">
        <a:spcBef>
          <a:spcPct val="0"/>
        </a:spcBef>
        <a:spcAft>
          <a:spcPct val="0"/>
        </a:spcAft>
        <a:defRPr sz="4000" b="1">
          <a:solidFill>
            <a:srgbClr val="1F362E"/>
          </a:solidFill>
          <a:latin typeface="Century Gothic" pitchFamily="34" charset="0"/>
        </a:defRPr>
      </a:lvl4pPr>
      <a:lvl5pPr algn="l" rtl="0" eaLnBrk="0" fontAlgn="base" hangingPunct="0">
        <a:spcBef>
          <a:spcPct val="0"/>
        </a:spcBef>
        <a:spcAft>
          <a:spcPct val="0"/>
        </a:spcAft>
        <a:defRPr sz="4000" b="1">
          <a:solidFill>
            <a:srgbClr val="1F362E"/>
          </a:solidFill>
          <a:latin typeface="Century Gothic" pitchFamily="34" charset="0"/>
        </a:defRPr>
      </a:lvl5pPr>
      <a:lvl6pPr marL="457200" algn="ctr" rtl="0" eaLnBrk="1" fontAlgn="base" hangingPunct="1">
        <a:spcBef>
          <a:spcPct val="0"/>
        </a:spcBef>
        <a:spcAft>
          <a:spcPct val="0"/>
        </a:spcAft>
        <a:defRPr sz="4400">
          <a:solidFill>
            <a:schemeClr val="tx2"/>
          </a:solidFill>
          <a:latin typeface="Times" charset="0"/>
        </a:defRPr>
      </a:lvl6pPr>
      <a:lvl7pPr marL="914400" algn="ctr" rtl="0" eaLnBrk="1" fontAlgn="base" hangingPunct="1">
        <a:spcBef>
          <a:spcPct val="0"/>
        </a:spcBef>
        <a:spcAft>
          <a:spcPct val="0"/>
        </a:spcAft>
        <a:defRPr sz="4400">
          <a:solidFill>
            <a:schemeClr val="tx2"/>
          </a:solidFill>
          <a:latin typeface="Times" charset="0"/>
        </a:defRPr>
      </a:lvl7pPr>
      <a:lvl8pPr marL="1371600" algn="ctr" rtl="0" eaLnBrk="1" fontAlgn="base" hangingPunct="1">
        <a:spcBef>
          <a:spcPct val="0"/>
        </a:spcBef>
        <a:spcAft>
          <a:spcPct val="0"/>
        </a:spcAft>
        <a:defRPr sz="4400">
          <a:solidFill>
            <a:schemeClr val="tx2"/>
          </a:solidFill>
          <a:latin typeface="Times" charset="0"/>
        </a:defRPr>
      </a:lvl8pPr>
      <a:lvl9pPr marL="1828800" algn="ctr" rtl="0" eaLnBrk="1" fontAlgn="base" hangingPunct="1">
        <a:spcBef>
          <a:spcPct val="0"/>
        </a:spcBef>
        <a:spcAft>
          <a:spcPct val="0"/>
        </a:spcAft>
        <a:defRPr sz="4400">
          <a:solidFill>
            <a:schemeClr val="tx2"/>
          </a:solidFill>
          <a:latin typeface="Times" charset="0"/>
        </a:defRPr>
      </a:lvl9pPr>
    </p:titleStyle>
    <p:bodyStyle>
      <a:lvl1pPr marL="450850" indent="-450850" algn="l" rtl="0" eaLnBrk="0" fontAlgn="base" hangingPunct="0">
        <a:spcBef>
          <a:spcPct val="20000"/>
        </a:spcBef>
        <a:spcAft>
          <a:spcPct val="0"/>
        </a:spcAft>
        <a:buClr>
          <a:srgbClr val="9E8E00"/>
        </a:buClr>
        <a:buChar char="•"/>
        <a:defRPr sz="2400">
          <a:solidFill>
            <a:srgbClr val="000000"/>
          </a:solidFill>
          <a:latin typeface="Century Gothic" pitchFamily="34" charset="0"/>
          <a:ea typeface="+mn-ea"/>
          <a:cs typeface="+mn-cs"/>
        </a:defRPr>
      </a:lvl1pPr>
      <a:lvl2pPr marL="915988" indent="-285750" algn="l" rtl="0" eaLnBrk="0" fontAlgn="base" hangingPunct="0">
        <a:spcBef>
          <a:spcPct val="20000"/>
        </a:spcBef>
        <a:spcAft>
          <a:spcPct val="0"/>
        </a:spcAft>
        <a:buChar char="–"/>
        <a:defRPr sz="2200">
          <a:solidFill>
            <a:srgbClr val="000000"/>
          </a:solidFill>
          <a:latin typeface="Century Gothic" pitchFamily="34" charset="0"/>
        </a:defRPr>
      </a:lvl2pPr>
      <a:lvl3pPr marL="1323975" indent="-228600" algn="l" rtl="0" eaLnBrk="0" fontAlgn="base" hangingPunct="0">
        <a:spcBef>
          <a:spcPct val="20000"/>
        </a:spcBef>
        <a:spcAft>
          <a:spcPct val="0"/>
        </a:spcAft>
        <a:buChar char="•"/>
        <a:defRPr sz="2000">
          <a:solidFill>
            <a:srgbClr val="000000"/>
          </a:solidFill>
          <a:latin typeface="Century Gothic" pitchFamily="34" charset="0"/>
        </a:defRPr>
      </a:lvl3pPr>
      <a:lvl4pPr marL="1731963" indent="-228600" algn="l" rtl="0" eaLnBrk="0" fontAlgn="base" hangingPunct="0">
        <a:spcBef>
          <a:spcPct val="20000"/>
        </a:spcBef>
        <a:spcAft>
          <a:spcPct val="0"/>
        </a:spcAft>
        <a:buChar char="–"/>
        <a:defRPr>
          <a:solidFill>
            <a:srgbClr val="000000"/>
          </a:solidFill>
          <a:latin typeface="Century Gothic" pitchFamily="34" charset="0"/>
        </a:defRPr>
      </a:lvl4pPr>
      <a:lvl5pPr marL="2139950" indent="-228600" algn="l" rtl="0" eaLnBrk="0" fontAlgn="base" hangingPunct="0">
        <a:spcBef>
          <a:spcPct val="20000"/>
        </a:spcBef>
        <a:spcAft>
          <a:spcPct val="0"/>
        </a:spcAft>
        <a:buChar char="»"/>
        <a:defRPr>
          <a:solidFill>
            <a:srgbClr val="000000"/>
          </a:solidFill>
          <a:latin typeface="Century Gothic" pitchFamily="34"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1.xml"/><Relationship Id="rId1" Type="http://schemas.openxmlformats.org/officeDocument/2006/relationships/slideLayout" Target="../slideLayouts/slideLayout5.xml"/><Relationship Id="rId5" Type="http://schemas.openxmlformats.org/officeDocument/2006/relationships/chart" Target="../charts/chart12.xml"/><Relationship Id="rId4" Type="http://schemas.openxmlformats.org/officeDocument/2006/relationships/chart" Target="../charts/chart11.xml"/></Relationships>
</file>

<file path=ppt/slides/_rels/slide12.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chart" Target="../charts/chart4.xml"/></Relationships>
</file>

<file path=ppt/slides/_rels/slide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chart" Target="../charts/chart8.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sz="half" idx="10"/>
          </p:nvPr>
        </p:nvSpPr>
        <p:spPr>
          <a:xfrm>
            <a:off x="3231932" y="1532082"/>
            <a:ext cx="5660548" cy="5112568"/>
          </a:xfrm>
        </p:spPr>
        <p:txBody>
          <a:bodyPr/>
          <a:lstStyle/>
          <a:p>
            <a:pPr marL="0" indent="0" algn="r">
              <a:lnSpc>
                <a:spcPct val="100000"/>
              </a:lnSpc>
              <a:buNone/>
            </a:pPr>
            <a:r>
              <a:rPr lang="en-US" sz="4000" dirty="0" smtClean="0">
                <a:solidFill>
                  <a:srgbClr val="0F3F3E"/>
                </a:solidFill>
              </a:rPr>
              <a:t>Long duration claims</a:t>
            </a:r>
          </a:p>
          <a:p>
            <a:pPr marL="0" indent="0" algn="r">
              <a:lnSpc>
                <a:spcPct val="100000"/>
              </a:lnSpc>
              <a:buNone/>
            </a:pPr>
            <a:r>
              <a:rPr lang="en-US" sz="4000" dirty="0" smtClean="0">
                <a:solidFill>
                  <a:srgbClr val="0F3F3E"/>
                </a:solidFill>
              </a:rPr>
              <a:t>Statistics</a:t>
            </a:r>
          </a:p>
          <a:p>
            <a:pPr marL="0" indent="0" algn="ctr">
              <a:lnSpc>
                <a:spcPct val="100000"/>
              </a:lnSpc>
              <a:buNone/>
            </a:pPr>
            <a:endParaRPr lang="en-US" dirty="0" smtClean="0">
              <a:solidFill>
                <a:srgbClr val="AD9600"/>
              </a:solidFill>
            </a:endParaRPr>
          </a:p>
          <a:p>
            <a:pPr algn="r">
              <a:lnSpc>
                <a:spcPct val="100000"/>
              </a:lnSpc>
              <a:buNone/>
            </a:pPr>
            <a:r>
              <a:rPr lang="en-US" sz="2400" dirty="0" smtClean="0">
                <a:solidFill>
                  <a:srgbClr val="AD9600"/>
                </a:solidFill>
              </a:rPr>
              <a:t>Long Duration Claims and Delays in Return to Work</a:t>
            </a:r>
          </a:p>
          <a:p>
            <a:pPr algn="r">
              <a:lnSpc>
                <a:spcPct val="100000"/>
              </a:lnSpc>
              <a:buNone/>
            </a:pPr>
            <a:r>
              <a:rPr lang="en-US" sz="2400" dirty="0" smtClean="0">
                <a:solidFill>
                  <a:srgbClr val="AD9600"/>
                </a:solidFill>
              </a:rPr>
              <a:t>31 October 2013</a:t>
            </a:r>
            <a:endParaRPr lang="en-AU" sz="2400" dirty="0">
              <a:solidFill>
                <a:srgbClr val="AD9600"/>
              </a:solidFill>
            </a:endParaRPr>
          </a:p>
        </p:txBody>
      </p:sp>
      <p:sp>
        <p:nvSpPr>
          <p:cNvPr id="5" name="Content Placeholder 14"/>
          <p:cNvSpPr txBox="1">
            <a:spLocks/>
          </p:cNvSpPr>
          <p:nvPr/>
        </p:nvSpPr>
        <p:spPr>
          <a:xfrm>
            <a:off x="2210954" y="5053975"/>
            <a:ext cx="6184900" cy="1590675"/>
          </a:xfrm>
          <a:prstGeom prst="rect">
            <a:avLst/>
          </a:prstGeom>
        </p:spPr>
        <p:txBody>
          <a:bodyPr lIns="0" rIns="0"/>
          <a:lstStyle/>
          <a:p>
            <a:pPr>
              <a:spcAft>
                <a:spcPts val="1500"/>
              </a:spcAft>
            </a:pPr>
            <a:r>
              <a:rPr lang="en-US" sz="3200" b="1" dirty="0" smtClean="0">
                <a:latin typeface="Arial" pitchFamily="34" charset="0"/>
                <a:cs typeface="Arial" pitchFamily="34" charset="0"/>
              </a:rPr>
              <a:t>Leona Glasby</a:t>
            </a:r>
            <a:r>
              <a:rPr lang="en-US" dirty="0" smtClean="0">
                <a:latin typeface="Arial" pitchFamily="34" charset="0"/>
                <a:cs typeface="Arial" pitchFamily="34" charset="0"/>
              </a:rPr>
              <a:t/>
            </a:r>
            <a:br>
              <a:rPr lang="en-US" dirty="0" smtClean="0">
                <a:latin typeface="Arial" pitchFamily="34" charset="0"/>
                <a:cs typeface="Arial" pitchFamily="34" charset="0"/>
              </a:rPr>
            </a:br>
            <a:r>
              <a:rPr lang="en-US" dirty="0" smtClean="0">
                <a:latin typeface="Arial" pitchFamily="34" charset="0"/>
                <a:cs typeface="Arial" pitchFamily="34" charset="0"/>
              </a:rPr>
              <a:t>Manager, Research and Evaluation</a:t>
            </a:r>
            <a:br>
              <a:rPr lang="en-US" dirty="0" smtClean="0">
                <a:latin typeface="Arial" pitchFamily="34" charset="0"/>
                <a:cs typeface="Arial" pitchFamily="34" charset="0"/>
              </a:rPr>
            </a:br>
            <a:r>
              <a:rPr lang="en-US" dirty="0" err="1" smtClean="0">
                <a:latin typeface="Arial" pitchFamily="34" charset="0"/>
                <a:cs typeface="Arial" pitchFamily="34" charset="0"/>
              </a:rPr>
              <a:t>WorkCover</a:t>
            </a:r>
            <a:r>
              <a:rPr lang="en-US" dirty="0" smtClean="0">
                <a:latin typeface="Arial" pitchFamily="34" charset="0"/>
                <a:cs typeface="Arial" pitchFamily="34" charset="0"/>
              </a:rPr>
              <a:t> WA</a:t>
            </a:r>
            <a:endParaRPr lang="en-US" sz="1800" dirty="0" smtClean="0">
              <a:latin typeface="Arial" pitchFamily="34" charset="0"/>
              <a:cs typeface="Arial" pitchFamily="34" charset="0"/>
            </a:endParaRPr>
          </a:p>
        </p:txBody>
      </p:sp>
      <p:pic>
        <p:nvPicPr>
          <p:cNvPr id="7" name="Picture 6" descr="Chris_White_PowerPoint.jpg"/>
          <p:cNvPicPr>
            <a:picLocks noChangeAspect="1"/>
          </p:cNvPicPr>
          <p:nvPr/>
        </p:nvPicPr>
        <p:blipFill>
          <a:blip r:embed="rId3" cstate="print"/>
          <a:stretch>
            <a:fillRect/>
          </a:stretch>
        </p:blipFill>
        <p:spPr>
          <a:xfrm>
            <a:off x="334872" y="4579514"/>
            <a:ext cx="1503679" cy="1879600"/>
          </a:xfrm>
          <a:prstGeom prst="roundRect">
            <a:avLst/>
          </a:prstGeom>
          <a:effectLst>
            <a:reflection blurRad="6350" stA="52000" endA="300" endPos="35000" dir="5400000" sy="-100000" algn="bl" rotWithShape="0"/>
          </a:effectLst>
        </p:spPr>
      </p:pic>
    </p:spTree>
    <p:extLst>
      <p:ext uri="{BB962C8B-B14F-4D97-AF65-F5344CB8AC3E}">
        <p14:creationId xmlns:p14="http://schemas.microsoft.com/office/powerpoint/2010/main" val="3079635196"/>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AU" dirty="0" smtClean="0"/>
              <a:t>By industry</a:t>
            </a:r>
            <a:endParaRPr lang="en-AU" dirty="0">
              <a:solidFill>
                <a:schemeClr val="bg1"/>
              </a:solidFill>
              <a:latin typeface="Arial" pitchFamily="34" charset="0"/>
              <a:cs typeface="Arial" pitchFamily="34" charset="0"/>
            </a:endParaRPr>
          </a:p>
        </p:txBody>
      </p:sp>
      <p:sp>
        <p:nvSpPr>
          <p:cNvPr id="10" name="Rectangle 9"/>
          <p:cNvSpPr/>
          <p:nvPr/>
        </p:nvSpPr>
        <p:spPr bwMode="auto">
          <a:xfrm>
            <a:off x="7380312" y="5949280"/>
            <a:ext cx="1584176" cy="90872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smtClean="0">
              <a:ln>
                <a:noFill/>
              </a:ln>
              <a:solidFill>
                <a:schemeClr val="tx1"/>
              </a:solidFill>
              <a:effectLst/>
              <a:latin typeface="Times" charset="0"/>
            </a:endParaRPr>
          </a:p>
        </p:txBody>
      </p:sp>
      <p:graphicFrame>
        <p:nvGraphicFramePr>
          <p:cNvPr id="16" name="Chart 15"/>
          <p:cNvGraphicFramePr>
            <a:graphicFrameLocks/>
          </p:cNvGraphicFramePr>
          <p:nvPr>
            <p:extLst>
              <p:ext uri="{D42A27DB-BD31-4B8C-83A1-F6EECF244321}">
                <p14:modId xmlns:p14="http://schemas.microsoft.com/office/powerpoint/2010/main" val="1250912385"/>
              </p:ext>
            </p:extLst>
          </p:nvPr>
        </p:nvGraphicFramePr>
        <p:xfrm>
          <a:off x="-411480" y="1280555"/>
          <a:ext cx="9555480" cy="57912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33400" y="381000"/>
            <a:ext cx="7861300" cy="415365"/>
          </a:xfrm>
        </p:spPr>
        <p:txBody>
          <a:bodyPr/>
          <a:lstStyle/>
          <a:p>
            <a:r>
              <a:rPr lang="en-US" dirty="0" smtClean="0">
                <a:solidFill>
                  <a:schemeClr val="bg1"/>
                </a:solidFill>
                <a:latin typeface="Arial" pitchFamily="34" charset="0"/>
                <a:cs typeface="Arial" pitchFamily="34" charset="0"/>
              </a:rPr>
              <a:t>Long duration claims by employer size (</a:t>
            </a:r>
            <a:r>
              <a:rPr lang="en-US" dirty="0" err="1" smtClean="0">
                <a:solidFill>
                  <a:schemeClr val="bg1"/>
                </a:solidFill>
                <a:latin typeface="Arial" pitchFamily="34" charset="0"/>
                <a:cs typeface="Arial" pitchFamily="34" charset="0"/>
              </a:rPr>
              <a:t>excl</a:t>
            </a:r>
            <a:r>
              <a:rPr lang="en-US" dirty="0" smtClean="0">
                <a:solidFill>
                  <a:schemeClr val="bg1"/>
                </a:solidFill>
                <a:latin typeface="Arial" pitchFamily="34" charset="0"/>
                <a:cs typeface="Arial" pitchFamily="34" charset="0"/>
              </a:rPr>
              <a:t> public sector)</a:t>
            </a:r>
            <a:endParaRPr lang="en-US" dirty="0">
              <a:solidFill>
                <a:schemeClr val="bg1"/>
              </a:solidFill>
              <a:latin typeface="Arial" pitchFamily="34" charset="0"/>
              <a:cs typeface="Arial" pitchFamily="34" charset="0"/>
            </a:endParaRPr>
          </a:p>
        </p:txBody>
      </p:sp>
      <p:cxnSp>
        <p:nvCxnSpPr>
          <p:cNvPr id="10" name="Straight Connector 9"/>
          <p:cNvCxnSpPr/>
          <p:nvPr/>
        </p:nvCxnSpPr>
        <p:spPr bwMode="auto">
          <a:xfrm>
            <a:off x="4405745" y="1056904"/>
            <a:ext cx="0" cy="5904000"/>
          </a:xfrm>
          <a:prstGeom prst="line">
            <a:avLst/>
          </a:prstGeom>
          <a:solidFill>
            <a:schemeClr val="accent1"/>
          </a:solidFill>
          <a:ln w="15875" cap="flat" cmpd="sng" algn="ctr">
            <a:solidFill>
              <a:srgbClr val="1E5352"/>
            </a:solidFill>
            <a:prstDash val="solid"/>
            <a:round/>
            <a:headEnd type="none" w="med" len="med"/>
            <a:tailEnd type="none" w="med" len="med"/>
          </a:ln>
          <a:effectLst/>
        </p:spPr>
      </p:cxnSp>
      <p:cxnSp>
        <p:nvCxnSpPr>
          <p:cNvPr id="11" name="Straight Connector 10"/>
          <p:cNvCxnSpPr/>
          <p:nvPr/>
        </p:nvCxnSpPr>
        <p:spPr bwMode="auto">
          <a:xfrm flipH="1">
            <a:off x="-71290" y="3942607"/>
            <a:ext cx="4464000" cy="2"/>
          </a:xfrm>
          <a:prstGeom prst="line">
            <a:avLst/>
          </a:prstGeom>
          <a:solidFill>
            <a:schemeClr val="accent1"/>
          </a:solidFill>
          <a:ln w="15875" cap="flat" cmpd="sng" algn="ctr">
            <a:solidFill>
              <a:srgbClr val="1E5352"/>
            </a:solidFill>
            <a:prstDash val="solid"/>
            <a:round/>
            <a:headEnd type="none" w="med" len="med"/>
            <a:tailEnd type="none" w="med" len="med"/>
          </a:ln>
          <a:effectLst/>
        </p:spPr>
      </p:cxnSp>
      <p:graphicFrame>
        <p:nvGraphicFramePr>
          <p:cNvPr id="15" name="Chart 14"/>
          <p:cNvGraphicFramePr>
            <a:graphicFrameLocks/>
          </p:cNvGraphicFramePr>
          <p:nvPr>
            <p:extLst>
              <p:ext uri="{D42A27DB-BD31-4B8C-83A1-F6EECF244321}">
                <p14:modId xmlns:p14="http://schemas.microsoft.com/office/powerpoint/2010/main" val="1772275829"/>
              </p:ext>
            </p:extLst>
          </p:nvPr>
        </p:nvGraphicFramePr>
        <p:xfrm>
          <a:off x="0" y="1365974"/>
          <a:ext cx="4210153" cy="257663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Chart 15"/>
          <p:cNvGraphicFramePr>
            <a:graphicFrameLocks/>
          </p:cNvGraphicFramePr>
          <p:nvPr>
            <p:extLst>
              <p:ext uri="{D42A27DB-BD31-4B8C-83A1-F6EECF244321}">
                <p14:modId xmlns:p14="http://schemas.microsoft.com/office/powerpoint/2010/main" val="2119874769"/>
              </p:ext>
            </p:extLst>
          </p:nvPr>
        </p:nvGraphicFramePr>
        <p:xfrm>
          <a:off x="0" y="3942607"/>
          <a:ext cx="4392710" cy="262663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Chart 7"/>
          <p:cNvGraphicFramePr>
            <a:graphicFrameLocks/>
          </p:cNvGraphicFramePr>
          <p:nvPr>
            <p:extLst>
              <p:ext uri="{D42A27DB-BD31-4B8C-83A1-F6EECF244321}">
                <p14:modId xmlns:p14="http://schemas.microsoft.com/office/powerpoint/2010/main" val="973251153"/>
              </p:ext>
            </p:extLst>
          </p:nvPr>
        </p:nvGraphicFramePr>
        <p:xfrm>
          <a:off x="4405745" y="1552072"/>
          <a:ext cx="4283242" cy="4319337"/>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33400" y="381000"/>
            <a:ext cx="7861300" cy="415365"/>
          </a:xfrm>
        </p:spPr>
        <p:txBody>
          <a:bodyPr/>
          <a:lstStyle/>
          <a:p>
            <a:r>
              <a:rPr lang="en-US" dirty="0" smtClean="0">
                <a:solidFill>
                  <a:schemeClr val="bg1"/>
                </a:solidFill>
                <a:latin typeface="Arial" pitchFamily="34" charset="0"/>
                <a:cs typeface="Arial" pitchFamily="34" charset="0"/>
              </a:rPr>
              <a:t>Long duration claims by insurer type</a:t>
            </a:r>
            <a:endParaRPr lang="en-US" dirty="0">
              <a:solidFill>
                <a:schemeClr val="bg1"/>
              </a:solidFill>
              <a:latin typeface="Arial" pitchFamily="34" charset="0"/>
              <a:cs typeface="Arial" pitchFamily="34" charset="0"/>
            </a:endParaRPr>
          </a:p>
        </p:txBody>
      </p:sp>
      <p:graphicFrame>
        <p:nvGraphicFramePr>
          <p:cNvPr id="5" name="Chart 4"/>
          <p:cNvGraphicFramePr/>
          <p:nvPr>
            <p:extLst>
              <p:ext uri="{D42A27DB-BD31-4B8C-83A1-F6EECF244321}">
                <p14:modId xmlns:p14="http://schemas.microsoft.com/office/powerpoint/2010/main" val="569961220"/>
              </p:ext>
            </p:extLst>
          </p:nvPr>
        </p:nvGraphicFramePr>
        <p:xfrm>
          <a:off x="1284514" y="1387434"/>
          <a:ext cx="6108700" cy="479565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57023718"/>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AU" dirty="0" smtClean="0"/>
              <a:t>Key objectives of the WA workers’ compensation scheme</a:t>
            </a:r>
            <a:endParaRPr lang="en-AU" dirty="0"/>
          </a:p>
        </p:txBody>
      </p:sp>
      <p:graphicFrame>
        <p:nvGraphicFramePr>
          <p:cNvPr id="14" name="Diagram 13"/>
          <p:cNvGraphicFramePr/>
          <p:nvPr>
            <p:extLst>
              <p:ext uri="{D42A27DB-BD31-4B8C-83A1-F6EECF244321}">
                <p14:modId xmlns:p14="http://schemas.microsoft.com/office/powerpoint/2010/main" val="1521029236"/>
              </p:ext>
            </p:extLst>
          </p:nvPr>
        </p:nvGraphicFramePr>
        <p:xfrm>
          <a:off x="545909" y="1269241"/>
          <a:ext cx="7868503" cy="44148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Oval 2"/>
          <p:cNvSpPr/>
          <p:nvPr/>
        </p:nvSpPr>
        <p:spPr bwMode="auto">
          <a:xfrm>
            <a:off x="740229" y="3940628"/>
            <a:ext cx="7966891" cy="2394857"/>
          </a:xfrm>
          <a:prstGeom prst="ellipse">
            <a:avLst/>
          </a:prstGeom>
          <a:noFill/>
          <a:ln w="9525" cap="flat" cmpd="sng" algn="ctr">
            <a:solidFill>
              <a:schemeClr val="accent5">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smtClean="0">
              <a:ln>
                <a:noFill/>
              </a:ln>
              <a:solidFill>
                <a:schemeClr val="tx1"/>
              </a:solidFill>
              <a:effectLst/>
              <a:latin typeface="Times" charset="0"/>
            </a:endParaRPr>
          </a:p>
        </p:txBody>
      </p:sp>
    </p:spTree>
    <p:extLst>
      <p:ext uri="{BB962C8B-B14F-4D97-AF65-F5344CB8AC3E}">
        <p14:creationId xmlns:p14="http://schemas.microsoft.com/office/powerpoint/2010/main" val="1787610137"/>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Rectangle 6"/>
          <p:cNvSpPr/>
          <p:nvPr/>
        </p:nvSpPr>
        <p:spPr bwMode="auto">
          <a:xfrm>
            <a:off x="7164288" y="5589240"/>
            <a:ext cx="1979712" cy="126876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dirty="0" smtClean="0">
              <a:ln>
                <a:noFill/>
              </a:ln>
              <a:solidFill>
                <a:schemeClr val="tx1"/>
              </a:solidFill>
              <a:effectLst/>
              <a:latin typeface="Times" charset="0"/>
            </a:endParaRPr>
          </a:p>
        </p:txBody>
      </p:sp>
      <p:sp>
        <p:nvSpPr>
          <p:cNvPr id="6" name="TextBox 5"/>
          <p:cNvSpPr txBox="1"/>
          <p:nvPr/>
        </p:nvSpPr>
        <p:spPr>
          <a:xfrm>
            <a:off x="971599" y="6113949"/>
            <a:ext cx="7848872" cy="523220"/>
          </a:xfrm>
          <a:prstGeom prst="rect">
            <a:avLst/>
          </a:prstGeom>
          <a:noFill/>
        </p:spPr>
        <p:txBody>
          <a:bodyPr wrap="square" rtlCol="0">
            <a:spAutoFit/>
          </a:bodyPr>
          <a:lstStyle/>
          <a:p>
            <a:r>
              <a:rPr lang="en-AU" sz="1400" dirty="0" smtClean="0">
                <a:latin typeface="Arial" pitchFamily="34" charset="0"/>
                <a:cs typeface="Arial" pitchFamily="34" charset="0"/>
              </a:rPr>
              <a:t>Source: Safe  Work Australia </a:t>
            </a:r>
          </a:p>
          <a:p>
            <a:r>
              <a:rPr lang="en-AU" sz="1400" dirty="0" smtClean="0">
                <a:latin typeface="Arial" pitchFamily="34" charset="0"/>
                <a:cs typeface="Arial" pitchFamily="34" charset="0"/>
              </a:rPr>
              <a:t>www.swa.gov.au</a:t>
            </a:r>
            <a:endParaRPr lang="en-AU" sz="1400" dirty="0">
              <a:latin typeface="Arial" pitchFamily="34" charset="0"/>
              <a:cs typeface="Arial" pitchFamily="34" charset="0"/>
            </a:endParaRPr>
          </a:p>
        </p:txBody>
      </p:sp>
      <p:sp>
        <p:nvSpPr>
          <p:cNvPr id="11" name="Rectangle 2"/>
          <p:cNvSpPr txBox="1">
            <a:spLocks noChangeArrowheads="1"/>
          </p:cNvSpPr>
          <p:nvPr/>
        </p:nvSpPr>
        <p:spPr>
          <a:xfrm>
            <a:off x="533400" y="0"/>
            <a:ext cx="8173720" cy="1066800"/>
          </a:xfrm>
          <a:prstGeom prst="rect">
            <a:avLst/>
          </a:prstGeom>
        </p:spPr>
        <p:txBody>
          <a:bodyPr lIns="0" tIns="0" rIns="0" bIns="0" anchor="ctr" anchorCtr="0"/>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dirty="0" smtClean="0">
                <a:ln>
                  <a:noFill/>
                </a:ln>
                <a:solidFill>
                  <a:schemeClr val="bg2"/>
                </a:solidFill>
                <a:effectLst>
                  <a:outerShdw blurRad="50800" dist="38100" dir="2700000" algn="tl" rotWithShape="0">
                    <a:prstClr val="black">
                      <a:alpha val="40000"/>
                    </a:prstClr>
                  </a:outerShdw>
                </a:effectLst>
                <a:uLnTx/>
                <a:uFillTx/>
                <a:latin typeface="Arial" pitchFamily="34" charset="0"/>
                <a:ea typeface="+mj-ea"/>
                <a:cs typeface="Arial" pitchFamily="34" charset="0"/>
              </a:rPr>
              <a:t>Return injured workers to suitable and sustainable </a:t>
            </a:r>
          </a:p>
          <a:p>
            <a:pPr marL="0" marR="0" lvl="0" indent="0" algn="l" defTabSz="914400" rtl="0" eaLnBrk="1" fontAlgn="base" latinLnBrk="0" hangingPunct="1">
              <a:lnSpc>
                <a:spcPct val="100000"/>
              </a:lnSpc>
              <a:spcBef>
                <a:spcPct val="0"/>
              </a:spcBef>
              <a:spcAft>
                <a:spcPct val="0"/>
              </a:spcAft>
              <a:buClrTx/>
              <a:buSzTx/>
              <a:buFontTx/>
              <a:buNone/>
              <a:tabLst/>
              <a:defRPr/>
            </a:pPr>
            <a:r>
              <a:rPr lang="en-US" kern="0" dirty="0" smtClean="0">
                <a:solidFill>
                  <a:schemeClr val="bg2"/>
                </a:solidFill>
                <a:effectLst>
                  <a:outerShdw blurRad="50800" dist="38100" dir="2700000" algn="tl" rotWithShape="0">
                    <a:prstClr val="black">
                      <a:alpha val="40000"/>
                    </a:prstClr>
                  </a:outerShdw>
                </a:effectLst>
                <a:latin typeface="Arial" pitchFamily="34" charset="0"/>
                <a:ea typeface="+mj-ea"/>
                <a:cs typeface="Arial" pitchFamily="34" charset="0"/>
              </a:rPr>
              <a:t>      </a:t>
            </a:r>
            <a:r>
              <a:rPr kumimoji="0" lang="en-US" sz="2400" b="0" i="0" u="none" strike="noStrike" kern="0" cap="none" spc="0" normalizeH="0" baseline="0" noProof="0" dirty="0" smtClean="0">
                <a:ln>
                  <a:noFill/>
                </a:ln>
                <a:solidFill>
                  <a:schemeClr val="bg2"/>
                </a:solidFill>
                <a:effectLst>
                  <a:outerShdw blurRad="50800" dist="38100" dir="2700000" algn="tl" rotWithShape="0">
                    <a:prstClr val="black">
                      <a:alpha val="40000"/>
                    </a:prstClr>
                  </a:outerShdw>
                </a:effectLst>
                <a:uLnTx/>
                <a:uFillTx/>
                <a:latin typeface="Arial" pitchFamily="34" charset="0"/>
                <a:ea typeface="+mj-ea"/>
                <a:cs typeface="Arial" pitchFamily="34" charset="0"/>
              </a:rPr>
              <a:t>employment</a:t>
            </a: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1912010"/>
            <a:ext cx="8152571" cy="3835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bwMode="auto">
          <a:xfrm>
            <a:off x="4069080" y="2514599"/>
            <a:ext cx="826955" cy="3233129"/>
          </a:xfrm>
          <a:prstGeom prst="rect">
            <a:avLst/>
          </a:prstGeom>
          <a:solidFill>
            <a:schemeClr val="accent1">
              <a:alpha val="7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smtClean="0">
              <a:ln>
                <a:noFill/>
              </a:ln>
              <a:solidFill>
                <a:schemeClr val="tx1"/>
              </a:solidFill>
              <a:effectLst/>
              <a:latin typeface="Times" charset="0"/>
            </a:endParaRPr>
          </a:p>
        </p:txBody>
      </p:sp>
      <p:sp>
        <p:nvSpPr>
          <p:cNvPr id="4" name="TextBox 3"/>
          <p:cNvSpPr txBox="1"/>
          <p:nvPr/>
        </p:nvSpPr>
        <p:spPr>
          <a:xfrm>
            <a:off x="1840674" y="1577340"/>
            <a:ext cx="6480365" cy="461665"/>
          </a:xfrm>
          <a:prstGeom prst="rect">
            <a:avLst/>
          </a:prstGeom>
          <a:noFill/>
        </p:spPr>
        <p:txBody>
          <a:bodyPr wrap="square" rtlCol="0">
            <a:spAutoFit/>
          </a:bodyPr>
          <a:lstStyle/>
          <a:p>
            <a:r>
              <a:rPr lang="en-AU" dirty="0" smtClean="0">
                <a:latin typeface="Arial" panose="020B0604020202020204" pitchFamily="34" charset="0"/>
                <a:cs typeface="Arial" panose="020B0604020202020204" pitchFamily="34" charset="0"/>
              </a:rPr>
              <a:t>National Return to Work Survey results</a:t>
            </a:r>
            <a:endParaRPr lang="en-AU"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01797228"/>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Rectangle 6"/>
          <p:cNvSpPr/>
          <p:nvPr/>
        </p:nvSpPr>
        <p:spPr bwMode="auto">
          <a:xfrm>
            <a:off x="7164288" y="5589240"/>
            <a:ext cx="1979712" cy="126876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dirty="0" smtClean="0">
              <a:ln>
                <a:noFill/>
              </a:ln>
              <a:solidFill>
                <a:schemeClr val="tx1"/>
              </a:solidFill>
              <a:effectLst/>
              <a:latin typeface="Times" charset="0"/>
            </a:endParaRPr>
          </a:p>
        </p:txBody>
      </p:sp>
      <p:sp>
        <p:nvSpPr>
          <p:cNvPr id="6" name="TextBox 5"/>
          <p:cNvSpPr txBox="1"/>
          <p:nvPr/>
        </p:nvSpPr>
        <p:spPr>
          <a:xfrm>
            <a:off x="971599" y="6113949"/>
            <a:ext cx="7848872" cy="523220"/>
          </a:xfrm>
          <a:prstGeom prst="rect">
            <a:avLst/>
          </a:prstGeom>
          <a:noFill/>
        </p:spPr>
        <p:txBody>
          <a:bodyPr wrap="square" rtlCol="0">
            <a:spAutoFit/>
          </a:bodyPr>
          <a:lstStyle/>
          <a:p>
            <a:r>
              <a:rPr lang="en-AU" sz="1400" dirty="0" smtClean="0">
                <a:latin typeface="Arial" pitchFamily="34" charset="0"/>
                <a:cs typeface="Arial" pitchFamily="34" charset="0"/>
              </a:rPr>
              <a:t>Source: Safe Work Australia </a:t>
            </a:r>
          </a:p>
          <a:p>
            <a:r>
              <a:rPr lang="en-AU" sz="1400" dirty="0" smtClean="0">
                <a:latin typeface="Arial" pitchFamily="34" charset="0"/>
                <a:cs typeface="Arial" pitchFamily="34" charset="0"/>
              </a:rPr>
              <a:t>www.swa.gov.au</a:t>
            </a:r>
            <a:endParaRPr lang="en-AU" sz="1400" dirty="0">
              <a:latin typeface="Arial" pitchFamily="34" charset="0"/>
              <a:cs typeface="Arial" pitchFamily="34" charset="0"/>
            </a:endParaRPr>
          </a:p>
        </p:txBody>
      </p:sp>
      <p:sp>
        <p:nvSpPr>
          <p:cNvPr id="11" name="Rectangle 2"/>
          <p:cNvSpPr txBox="1">
            <a:spLocks noChangeArrowheads="1"/>
          </p:cNvSpPr>
          <p:nvPr/>
        </p:nvSpPr>
        <p:spPr>
          <a:xfrm>
            <a:off x="533400" y="0"/>
            <a:ext cx="8173720" cy="1066800"/>
          </a:xfrm>
          <a:prstGeom prst="rect">
            <a:avLst/>
          </a:prstGeom>
        </p:spPr>
        <p:txBody>
          <a:bodyPr lIns="0" tIns="0" rIns="0" bIns="0" anchor="ctr" anchorCtr="0"/>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dirty="0" smtClean="0">
                <a:ln>
                  <a:noFill/>
                </a:ln>
                <a:solidFill>
                  <a:schemeClr val="bg2"/>
                </a:solidFill>
                <a:effectLst>
                  <a:outerShdw blurRad="50800" dist="38100" dir="2700000" algn="tl" rotWithShape="0">
                    <a:prstClr val="black">
                      <a:alpha val="40000"/>
                    </a:prstClr>
                  </a:outerShdw>
                </a:effectLst>
                <a:uLnTx/>
                <a:uFillTx/>
                <a:latin typeface="Arial" pitchFamily="34" charset="0"/>
                <a:ea typeface="+mj-ea"/>
                <a:cs typeface="Arial" pitchFamily="34" charset="0"/>
              </a:rPr>
              <a:t>Return injured workers to suitable and sustainable </a:t>
            </a:r>
          </a:p>
          <a:p>
            <a:pPr marL="0" marR="0" lvl="0" indent="0" algn="l" defTabSz="914400" rtl="0" eaLnBrk="1" fontAlgn="base" latinLnBrk="0" hangingPunct="1">
              <a:lnSpc>
                <a:spcPct val="100000"/>
              </a:lnSpc>
              <a:spcBef>
                <a:spcPct val="0"/>
              </a:spcBef>
              <a:spcAft>
                <a:spcPct val="0"/>
              </a:spcAft>
              <a:buClrTx/>
              <a:buSzTx/>
              <a:buFontTx/>
              <a:buNone/>
              <a:tabLst/>
              <a:defRPr/>
            </a:pPr>
            <a:r>
              <a:rPr lang="en-US" kern="0" dirty="0" smtClean="0">
                <a:solidFill>
                  <a:schemeClr val="bg2"/>
                </a:solidFill>
                <a:effectLst>
                  <a:outerShdw blurRad="50800" dist="38100" dir="2700000" algn="tl" rotWithShape="0">
                    <a:prstClr val="black">
                      <a:alpha val="40000"/>
                    </a:prstClr>
                  </a:outerShdw>
                </a:effectLst>
                <a:latin typeface="Arial" pitchFamily="34" charset="0"/>
                <a:ea typeface="+mj-ea"/>
                <a:cs typeface="Arial" pitchFamily="34" charset="0"/>
              </a:rPr>
              <a:t>      </a:t>
            </a:r>
            <a:r>
              <a:rPr kumimoji="0" lang="en-US" sz="2400" b="0" i="0" u="none" strike="noStrike" kern="0" cap="none" spc="0" normalizeH="0" baseline="0" noProof="0" dirty="0" smtClean="0">
                <a:ln>
                  <a:noFill/>
                </a:ln>
                <a:solidFill>
                  <a:schemeClr val="bg2"/>
                </a:solidFill>
                <a:effectLst>
                  <a:outerShdw blurRad="50800" dist="38100" dir="2700000" algn="tl" rotWithShape="0">
                    <a:prstClr val="black">
                      <a:alpha val="40000"/>
                    </a:prstClr>
                  </a:outerShdw>
                </a:effectLst>
                <a:uLnTx/>
                <a:uFillTx/>
                <a:latin typeface="Arial" pitchFamily="34" charset="0"/>
                <a:ea typeface="+mj-ea"/>
                <a:cs typeface="Arial" pitchFamily="34" charset="0"/>
              </a:rPr>
              <a:t>employment</a:t>
            </a: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8145" y="1555668"/>
            <a:ext cx="7504316" cy="4450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40955422"/>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25880" y="2501078"/>
            <a:ext cx="6560820" cy="1200329"/>
          </a:xfrm>
          <a:prstGeom prst="rect">
            <a:avLst/>
          </a:prstGeom>
        </p:spPr>
        <p:txBody>
          <a:bodyPr wrap="square">
            <a:spAutoFit/>
          </a:bodyPr>
          <a:lstStyle/>
          <a:p>
            <a:pPr>
              <a:spcBef>
                <a:spcPts val="300"/>
              </a:spcBef>
              <a:spcAft>
                <a:spcPts val="0"/>
              </a:spcAft>
            </a:pPr>
            <a:r>
              <a:rPr lang="en-AU" dirty="0" smtClean="0">
                <a:latin typeface="Arial" panose="020B0604020202020204" pitchFamily="34" charset="0"/>
                <a:ea typeface="Times New Roman" panose="02020603050405020304" pitchFamily="18" charset="0"/>
                <a:cs typeface="Arial" panose="020B0604020202020204" pitchFamily="34" charset="0"/>
              </a:rPr>
              <a:t>What are the causes of </a:t>
            </a:r>
            <a:r>
              <a:rPr lang="en-AU" dirty="0">
                <a:latin typeface="Arial" panose="020B0604020202020204" pitchFamily="34" charset="0"/>
                <a:ea typeface="Times New Roman" panose="02020603050405020304" pitchFamily="18" charset="0"/>
                <a:cs typeface="Arial" panose="020B0604020202020204" pitchFamily="34" charset="0"/>
              </a:rPr>
              <a:t>upward </a:t>
            </a:r>
            <a:r>
              <a:rPr lang="en-AU" dirty="0" smtClean="0">
                <a:latin typeface="Arial" panose="020B0604020202020204" pitchFamily="34" charset="0"/>
                <a:ea typeface="Times New Roman" panose="02020603050405020304" pitchFamily="18" charset="0"/>
                <a:cs typeface="Arial" panose="020B0604020202020204" pitchFamily="34" charset="0"/>
              </a:rPr>
              <a:t>trends </a:t>
            </a:r>
            <a:r>
              <a:rPr lang="en-AU" dirty="0">
                <a:latin typeface="Arial" panose="020B0604020202020204" pitchFamily="34" charset="0"/>
                <a:ea typeface="Times New Roman" panose="02020603050405020304" pitchFamily="18" charset="0"/>
                <a:cs typeface="Arial" panose="020B0604020202020204" pitchFamily="34" charset="0"/>
              </a:rPr>
              <a:t>in lost time injuries and diseases resulting in 60 or more days off work (long duration claims</a:t>
            </a:r>
            <a:r>
              <a:rPr lang="en-AU" dirty="0" smtClean="0">
                <a:latin typeface="Arial" panose="020B0604020202020204" pitchFamily="34" charset="0"/>
                <a:ea typeface="Times New Roman" panose="02020603050405020304" pitchFamily="18" charset="0"/>
                <a:cs typeface="Arial" panose="020B0604020202020204" pitchFamily="34" charset="0"/>
              </a:rPr>
              <a:t>)?</a:t>
            </a:r>
            <a:endParaRPr lang="en-AU"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Title 2"/>
          <p:cNvSpPr>
            <a:spLocks noGrp="1"/>
          </p:cNvSpPr>
          <p:nvPr>
            <p:ph type="ctrTitle"/>
          </p:nvPr>
        </p:nvSpPr>
        <p:spPr>
          <a:xfrm>
            <a:off x="533400" y="381000"/>
            <a:ext cx="6724650" cy="533400"/>
          </a:xfrm>
        </p:spPr>
        <p:txBody>
          <a:bodyPr/>
          <a:lstStyle/>
          <a:p>
            <a:r>
              <a:rPr lang="en-AU" dirty="0" smtClean="0"/>
              <a:t>Causes of increase in long duration claims?</a:t>
            </a:r>
            <a:endParaRPr lang="en-AU"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34727" y="4216522"/>
            <a:ext cx="2143125" cy="2143125"/>
          </a:xfrm>
          <a:prstGeom prst="rect">
            <a:avLst/>
          </a:prstGeom>
        </p:spPr>
      </p:pic>
    </p:spTree>
    <p:extLst>
      <p:ext uri="{BB962C8B-B14F-4D97-AF65-F5344CB8AC3E}">
        <p14:creationId xmlns:p14="http://schemas.microsoft.com/office/powerpoint/2010/main" val="2952271768"/>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
            <a:ext cx="8458200" cy="1036320"/>
          </a:xfrm>
        </p:spPr>
        <p:txBody>
          <a:bodyPr/>
          <a:lstStyle/>
          <a:p>
            <a:pPr algn="l"/>
            <a:r>
              <a:rPr lang="en-US" dirty="0" smtClean="0"/>
              <a:t>More information</a:t>
            </a:r>
            <a:endParaRPr lang="en-AU" dirty="0"/>
          </a:p>
        </p:txBody>
      </p:sp>
      <p:pic>
        <p:nvPicPr>
          <p:cNvPr id="1026" name="Picture 2"/>
          <p:cNvPicPr>
            <a:picLocks noChangeAspect="1" noChangeArrowheads="1"/>
          </p:cNvPicPr>
          <p:nvPr/>
        </p:nvPicPr>
        <p:blipFill>
          <a:blip r:embed="rId3" cstate="print"/>
          <a:srcRect r="49771" b="3371"/>
          <a:stretch>
            <a:fillRect/>
          </a:stretch>
        </p:blipFill>
        <p:spPr bwMode="auto">
          <a:xfrm>
            <a:off x="1514052" y="1461573"/>
            <a:ext cx="5955260" cy="3580164"/>
          </a:xfrm>
          <a:prstGeom prst="rect">
            <a:avLst/>
          </a:prstGeom>
          <a:noFill/>
          <a:ln w="9525">
            <a:noFill/>
            <a:miter lim="800000"/>
            <a:headEnd/>
            <a:tailEnd/>
          </a:ln>
        </p:spPr>
      </p:pic>
      <p:sp>
        <p:nvSpPr>
          <p:cNvPr id="5" name="TextBox 4"/>
          <p:cNvSpPr txBox="1"/>
          <p:nvPr/>
        </p:nvSpPr>
        <p:spPr>
          <a:xfrm>
            <a:off x="0" y="5373384"/>
            <a:ext cx="9144000" cy="430887"/>
          </a:xfrm>
          <a:prstGeom prst="rect">
            <a:avLst/>
          </a:prstGeom>
        </p:spPr>
        <p:txBody>
          <a:bodyPr wrap="square" lIns="0" tIns="0" rIns="0" bIns="0" rtlCol="0" anchor="t" anchorCtr="0">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AU" sz="2800" b="1" kern="0" noProof="0" dirty="0" smtClean="0">
                <a:latin typeface="Arial" pitchFamily="34" charset="0"/>
                <a:ea typeface="+mj-ea"/>
                <a:cs typeface="Arial" pitchFamily="34" charset="0"/>
              </a:rPr>
              <a:t>www.workcover.wa.gov.au</a:t>
            </a:r>
            <a:endParaRPr kumimoji="0" lang="en-AU" sz="2800" b="1" i="0" u="none" strike="noStrike" kern="0" cap="none" spc="0" normalizeH="0" baseline="0" noProof="0" dirty="0" smtClean="0">
              <a:ln>
                <a:noFill/>
              </a:ln>
              <a:effectLst/>
              <a:uLnTx/>
              <a:uFillTx/>
              <a:latin typeface="Arial" pitchFamily="34" charset="0"/>
              <a:ea typeface="+mj-ea"/>
              <a:cs typeface="Arial" pitchFamily="34" charset="0"/>
            </a:endParaRPr>
          </a:p>
        </p:txBody>
      </p:sp>
    </p:spTree>
    <p:extLst>
      <p:ext uri="{BB962C8B-B14F-4D97-AF65-F5344CB8AC3E}">
        <p14:creationId xmlns:p14="http://schemas.microsoft.com/office/powerpoint/2010/main" val="2710293773"/>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0"/>
            <a:ext cx="9144000" cy="1041400"/>
          </a:xfrm>
        </p:spPr>
        <p:txBody>
          <a:bodyPr anchor="ctr"/>
          <a:lstStyle/>
          <a:p>
            <a:pPr algn="ctr"/>
            <a:r>
              <a:rPr lang="en-US" dirty="0" smtClean="0">
                <a:solidFill>
                  <a:schemeClr val="bg1"/>
                </a:solidFill>
                <a:effectLst/>
                <a:latin typeface="Arial" pitchFamily="34" charset="0"/>
                <a:cs typeface="Arial" pitchFamily="34" charset="0"/>
              </a:rPr>
              <a:t>The data collection “food chain”</a:t>
            </a:r>
            <a:endParaRPr lang="en-US" dirty="0">
              <a:solidFill>
                <a:schemeClr val="bg1"/>
              </a:solidFill>
              <a:effectLst/>
              <a:latin typeface="Arial" pitchFamily="34" charset="0"/>
              <a:cs typeface="Arial" pitchFamily="34" charset="0"/>
            </a:endParaRPr>
          </a:p>
        </p:txBody>
      </p:sp>
      <p:graphicFrame>
        <p:nvGraphicFramePr>
          <p:cNvPr id="6" name="Diagram 5"/>
          <p:cNvGraphicFramePr/>
          <p:nvPr/>
        </p:nvGraphicFramePr>
        <p:xfrm>
          <a:off x="584791" y="1180214"/>
          <a:ext cx="8282761" cy="49335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61281623"/>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p:cNvSpPr>
            <a:spLocks noGrp="1"/>
          </p:cNvSpPr>
          <p:nvPr>
            <p:ph type="ctrTitle"/>
          </p:nvPr>
        </p:nvSpPr>
        <p:spPr/>
        <p:txBody>
          <a:bodyPr/>
          <a:lstStyle/>
          <a:p>
            <a:r>
              <a:rPr lang="en-US" dirty="0" smtClean="0"/>
              <a:t>A year in the WA workers’ compensation scheme</a:t>
            </a:r>
            <a:endParaRPr lang="en-AU" dirty="0"/>
          </a:p>
        </p:txBody>
      </p:sp>
      <p:grpSp>
        <p:nvGrpSpPr>
          <p:cNvPr id="11" name="Group 10"/>
          <p:cNvGrpSpPr/>
          <p:nvPr/>
        </p:nvGrpSpPr>
        <p:grpSpPr>
          <a:xfrm>
            <a:off x="170122" y="1722474"/>
            <a:ext cx="9118684" cy="4774020"/>
            <a:chOff x="170122" y="1722474"/>
            <a:chExt cx="9118684" cy="4774020"/>
          </a:xfrm>
        </p:grpSpPr>
        <p:grpSp>
          <p:nvGrpSpPr>
            <p:cNvPr id="12" name="Group 9"/>
            <p:cNvGrpSpPr/>
            <p:nvPr/>
          </p:nvGrpSpPr>
          <p:grpSpPr>
            <a:xfrm>
              <a:off x="170122" y="1722474"/>
              <a:ext cx="4976035" cy="4774020"/>
              <a:chOff x="1990355" y="1513958"/>
              <a:chExt cx="4780515" cy="4780515"/>
            </a:xfrm>
          </p:grpSpPr>
          <p:sp>
            <p:nvSpPr>
              <p:cNvPr id="30" name="Freeform 29"/>
              <p:cNvSpPr/>
              <p:nvPr/>
            </p:nvSpPr>
            <p:spPr>
              <a:xfrm>
                <a:off x="1990355" y="1513958"/>
                <a:ext cx="4780515" cy="4780515"/>
              </a:xfrm>
              <a:custGeom>
                <a:avLst/>
                <a:gdLst>
                  <a:gd name="connsiteX0" fmla="*/ 0 w 4780515"/>
                  <a:gd name="connsiteY0" fmla="*/ 2390258 h 4780515"/>
                  <a:gd name="connsiteX1" fmla="*/ 700093 w 4780515"/>
                  <a:gd name="connsiteY1" fmla="*/ 700091 h 4780515"/>
                  <a:gd name="connsiteX2" fmla="*/ 2390262 w 4780515"/>
                  <a:gd name="connsiteY2" fmla="*/ 3 h 4780515"/>
                  <a:gd name="connsiteX3" fmla="*/ 4080429 w 4780515"/>
                  <a:gd name="connsiteY3" fmla="*/ 700096 h 4780515"/>
                  <a:gd name="connsiteX4" fmla="*/ 4780517 w 4780515"/>
                  <a:gd name="connsiteY4" fmla="*/ 2390265 h 4780515"/>
                  <a:gd name="connsiteX5" fmla="*/ 4080426 w 4780515"/>
                  <a:gd name="connsiteY5" fmla="*/ 4080433 h 4780515"/>
                  <a:gd name="connsiteX6" fmla="*/ 2390257 w 4780515"/>
                  <a:gd name="connsiteY6" fmla="*/ 4780523 h 4780515"/>
                  <a:gd name="connsiteX7" fmla="*/ 700089 w 4780515"/>
                  <a:gd name="connsiteY7" fmla="*/ 4080431 h 4780515"/>
                  <a:gd name="connsiteX8" fmla="*/ 0 w 4780515"/>
                  <a:gd name="connsiteY8" fmla="*/ 2390262 h 4780515"/>
                  <a:gd name="connsiteX9" fmla="*/ 0 w 4780515"/>
                  <a:gd name="connsiteY9" fmla="*/ 2390258 h 4780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80515" h="4780515">
                    <a:moveTo>
                      <a:pt x="0" y="2390258"/>
                    </a:moveTo>
                    <a:cubicBezTo>
                      <a:pt x="1" y="1756322"/>
                      <a:pt x="251832" y="1148351"/>
                      <a:pt x="700093" y="700091"/>
                    </a:cubicBezTo>
                    <a:cubicBezTo>
                      <a:pt x="1148354" y="251831"/>
                      <a:pt x="1756326" y="2"/>
                      <a:pt x="2390262" y="3"/>
                    </a:cubicBezTo>
                    <a:cubicBezTo>
                      <a:pt x="3024198" y="4"/>
                      <a:pt x="3632169" y="251835"/>
                      <a:pt x="4080429" y="700096"/>
                    </a:cubicBezTo>
                    <a:cubicBezTo>
                      <a:pt x="4528689" y="1148357"/>
                      <a:pt x="4780518" y="1756329"/>
                      <a:pt x="4780517" y="2390265"/>
                    </a:cubicBezTo>
                    <a:cubicBezTo>
                      <a:pt x="4780517" y="3024201"/>
                      <a:pt x="4528687" y="3632173"/>
                      <a:pt x="4080426" y="4080433"/>
                    </a:cubicBezTo>
                    <a:cubicBezTo>
                      <a:pt x="3632165" y="4528693"/>
                      <a:pt x="3024194" y="4780523"/>
                      <a:pt x="2390257" y="4780523"/>
                    </a:cubicBezTo>
                    <a:cubicBezTo>
                      <a:pt x="1756321" y="4780523"/>
                      <a:pt x="1148349" y="4528692"/>
                      <a:pt x="700089" y="4080431"/>
                    </a:cubicBezTo>
                    <a:cubicBezTo>
                      <a:pt x="251829" y="3632170"/>
                      <a:pt x="-1" y="3024198"/>
                      <a:pt x="0" y="2390262"/>
                    </a:cubicBezTo>
                    <a:lnTo>
                      <a:pt x="0" y="2390258"/>
                    </a:lnTo>
                    <a:close/>
                  </a:path>
                </a:pathLst>
              </a:custGeom>
              <a:scene3d>
                <a:camera prst="perspectiveLeft" fov="900000" zoom="91000">
                  <a:rot lat="0" lon="600000" rev="0"/>
                </a:camera>
                <a:lightRig rig="threePt" dir="t">
                  <a:rot lat="0" lon="0" rev="20640000"/>
                </a:lightRig>
              </a:scene3d>
              <a:sp3d extrusionH="50600" prstMaterial="metal">
                <a:bevelT w="101600" h="80600" prst="relaxedInset"/>
                <a:bevelB w="80600" h="80600" prst="relaxedInset"/>
              </a:sp3d>
            </p:spPr>
            <p:style>
              <a:lnRef idx="0">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dk1"/>
              </a:fontRef>
            </p:style>
            <p:txBody>
              <a:bodyPr spcFirstLastPara="0" vert="horz" wrap="square" lIns="1849958" tIns="367041" rIns="1849957" bIns="3952429" numCol="1" spcCol="1270" anchor="ctr" anchorCtr="0">
                <a:noAutofit/>
              </a:bodyPr>
              <a:lstStyle/>
              <a:p>
                <a:pPr lvl="0" algn="ctr" defTabSz="800100">
                  <a:lnSpc>
                    <a:spcPct val="90000"/>
                  </a:lnSpc>
                  <a:spcBef>
                    <a:spcPct val="0"/>
                  </a:spcBef>
                  <a:spcAft>
                    <a:spcPct val="35000"/>
                  </a:spcAft>
                </a:pPr>
                <a:r>
                  <a:rPr lang="en-AU" sz="2800" kern="1200" dirty="0" smtClean="0">
                    <a:latin typeface="Arial" pitchFamily="34" charset="0"/>
                    <a:cs typeface="Arial" pitchFamily="34" charset="0"/>
                  </a:rPr>
                  <a:t>38,804</a:t>
                </a:r>
                <a:endParaRPr lang="en-AU" sz="2800" kern="1200" dirty="0">
                  <a:latin typeface="Arial" pitchFamily="34" charset="0"/>
                  <a:cs typeface="Arial" pitchFamily="34" charset="0"/>
                </a:endParaRPr>
              </a:p>
            </p:txBody>
          </p:sp>
          <p:sp>
            <p:nvSpPr>
              <p:cNvPr id="31" name="Freeform 30"/>
              <p:cNvSpPr>
                <a:spLocks noChangeAspect="1"/>
              </p:cNvSpPr>
              <p:nvPr/>
            </p:nvSpPr>
            <p:spPr>
              <a:xfrm>
                <a:off x="2649170" y="2789053"/>
                <a:ext cx="3451149" cy="3451149"/>
              </a:xfrm>
              <a:custGeom>
                <a:avLst/>
                <a:gdLst>
                  <a:gd name="connsiteX0" fmla="*/ 0 w 3824412"/>
                  <a:gd name="connsiteY0" fmla="*/ 1912206 h 3824412"/>
                  <a:gd name="connsiteX1" fmla="*/ 560074 w 3824412"/>
                  <a:gd name="connsiteY1" fmla="*/ 560072 h 3824412"/>
                  <a:gd name="connsiteX2" fmla="*/ 1912209 w 3824412"/>
                  <a:gd name="connsiteY2" fmla="*/ 2 h 3824412"/>
                  <a:gd name="connsiteX3" fmla="*/ 3264343 w 3824412"/>
                  <a:gd name="connsiteY3" fmla="*/ 560076 h 3824412"/>
                  <a:gd name="connsiteX4" fmla="*/ 3824413 w 3824412"/>
                  <a:gd name="connsiteY4" fmla="*/ 1912211 h 3824412"/>
                  <a:gd name="connsiteX5" fmla="*/ 3264340 w 3824412"/>
                  <a:gd name="connsiteY5" fmla="*/ 3264345 h 3824412"/>
                  <a:gd name="connsiteX6" fmla="*/ 1912205 w 3824412"/>
                  <a:gd name="connsiteY6" fmla="*/ 3824417 h 3824412"/>
                  <a:gd name="connsiteX7" fmla="*/ 560071 w 3824412"/>
                  <a:gd name="connsiteY7" fmla="*/ 3264344 h 3824412"/>
                  <a:gd name="connsiteX8" fmla="*/ 0 w 3824412"/>
                  <a:gd name="connsiteY8" fmla="*/ 1912209 h 3824412"/>
                  <a:gd name="connsiteX9" fmla="*/ 0 w 3824412"/>
                  <a:gd name="connsiteY9" fmla="*/ 1912206 h 3824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24412" h="3824412">
                    <a:moveTo>
                      <a:pt x="0" y="1912206"/>
                    </a:moveTo>
                    <a:cubicBezTo>
                      <a:pt x="1" y="1405057"/>
                      <a:pt x="201465" y="918680"/>
                      <a:pt x="560074" y="560072"/>
                    </a:cubicBezTo>
                    <a:cubicBezTo>
                      <a:pt x="918683" y="201464"/>
                      <a:pt x="1405060" y="1"/>
                      <a:pt x="1912209" y="2"/>
                    </a:cubicBezTo>
                    <a:cubicBezTo>
                      <a:pt x="2419358" y="3"/>
                      <a:pt x="2905735" y="201467"/>
                      <a:pt x="3264343" y="560076"/>
                    </a:cubicBezTo>
                    <a:cubicBezTo>
                      <a:pt x="3622951" y="918685"/>
                      <a:pt x="3824414" y="1405062"/>
                      <a:pt x="3824413" y="1912211"/>
                    </a:cubicBezTo>
                    <a:cubicBezTo>
                      <a:pt x="3824413" y="2419360"/>
                      <a:pt x="3622949" y="2905737"/>
                      <a:pt x="3264340" y="3264345"/>
                    </a:cubicBezTo>
                    <a:cubicBezTo>
                      <a:pt x="2905732" y="3622953"/>
                      <a:pt x="2419354" y="3824417"/>
                      <a:pt x="1912205" y="3824417"/>
                    </a:cubicBezTo>
                    <a:cubicBezTo>
                      <a:pt x="1405056" y="3824417"/>
                      <a:pt x="918679" y="3622952"/>
                      <a:pt x="560071" y="3264344"/>
                    </a:cubicBezTo>
                    <a:cubicBezTo>
                      <a:pt x="201463" y="2905735"/>
                      <a:pt x="-1" y="2419358"/>
                      <a:pt x="0" y="1912209"/>
                    </a:cubicBezTo>
                    <a:lnTo>
                      <a:pt x="0" y="1912206"/>
                    </a:lnTo>
                    <a:close/>
                  </a:path>
                </a:pathLst>
              </a:custGeom>
              <a:scene3d>
                <a:camera prst="perspectiveLeft" fov="900000" zoom="91000">
                  <a:rot lat="0" lon="600000" rev="0"/>
                </a:camera>
                <a:lightRig rig="threePt" dir="t">
                  <a:rot lat="0" lon="0" rev="20640000"/>
                </a:lightRig>
              </a:scene3d>
              <a:sp3d extrusionH="50600" prstMaterial="metal">
                <a:bevelT w="101600" h="80600" prst="relaxedInset"/>
                <a:bevelB w="80600" h="80600" prst="relaxedInset"/>
              </a:sp3d>
            </p:spPr>
            <p:style>
              <a:lnRef idx="0">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dk1"/>
              </a:fontRef>
            </p:style>
            <p:txBody>
              <a:bodyPr spcFirstLastPara="0" vert="horz" wrap="square" lIns="1371906" tIns="357480" rIns="1371906" bIns="3034570" numCol="1" spcCol="1270" anchor="ctr" anchorCtr="0">
                <a:noAutofit/>
              </a:bodyPr>
              <a:lstStyle/>
              <a:p>
                <a:pPr lvl="0" algn="ctr" defTabSz="800100">
                  <a:lnSpc>
                    <a:spcPct val="90000"/>
                  </a:lnSpc>
                  <a:spcBef>
                    <a:spcPct val="0"/>
                  </a:spcBef>
                  <a:spcAft>
                    <a:spcPct val="35000"/>
                  </a:spcAft>
                </a:pPr>
                <a:r>
                  <a:rPr lang="en-AU" sz="2100" kern="1200" dirty="0" smtClean="0">
                    <a:latin typeface="Arial" pitchFamily="34" charset="0"/>
                    <a:cs typeface="Arial" pitchFamily="34" charset="0"/>
                  </a:rPr>
                  <a:t>18,562</a:t>
                </a:r>
                <a:endParaRPr lang="en-AU" sz="2100" kern="1200" dirty="0">
                  <a:latin typeface="Arial" pitchFamily="34" charset="0"/>
                  <a:cs typeface="Arial" pitchFamily="34" charset="0"/>
                </a:endParaRPr>
              </a:p>
            </p:txBody>
          </p:sp>
          <p:sp>
            <p:nvSpPr>
              <p:cNvPr id="32" name="Freeform 31"/>
              <p:cNvSpPr>
                <a:spLocks noChangeAspect="1"/>
              </p:cNvSpPr>
              <p:nvPr/>
            </p:nvSpPr>
            <p:spPr>
              <a:xfrm>
                <a:off x="3201653" y="3830221"/>
                <a:ext cx="2382821" cy="2382821"/>
              </a:xfrm>
              <a:custGeom>
                <a:avLst/>
                <a:gdLst>
                  <a:gd name="connsiteX0" fmla="*/ 0 w 2868309"/>
                  <a:gd name="connsiteY0" fmla="*/ 1434155 h 2868309"/>
                  <a:gd name="connsiteX1" fmla="*/ 420056 w 2868309"/>
                  <a:gd name="connsiteY1" fmla="*/ 420054 h 2868309"/>
                  <a:gd name="connsiteX2" fmla="*/ 1434158 w 2868309"/>
                  <a:gd name="connsiteY2" fmla="*/ 1 h 2868309"/>
                  <a:gd name="connsiteX3" fmla="*/ 2448259 w 2868309"/>
                  <a:gd name="connsiteY3" fmla="*/ 420057 h 2868309"/>
                  <a:gd name="connsiteX4" fmla="*/ 2868312 w 2868309"/>
                  <a:gd name="connsiteY4" fmla="*/ 1434159 h 2868309"/>
                  <a:gd name="connsiteX5" fmla="*/ 2448257 w 2868309"/>
                  <a:gd name="connsiteY5" fmla="*/ 2448260 h 2868309"/>
                  <a:gd name="connsiteX6" fmla="*/ 1434156 w 2868309"/>
                  <a:gd name="connsiteY6" fmla="*/ 2868314 h 2868309"/>
                  <a:gd name="connsiteX7" fmla="*/ 420055 w 2868309"/>
                  <a:gd name="connsiteY7" fmla="*/ 2448259 h 2868309"/>
                  <a:gd name="connsiteX8" fmla="*/ 2 w 2868309"/>
                  <a:gd name="connsiteY8" fmla="*/ 1434157 h 2868309"/>
                  <a:gd name="connsiteX9" fmla="*/ 0 w 2868309"/>
                  <a:gd name="connsiteY9" fmla="*/ 1434155 h 2868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68309" h="2868309">
                    <a:moveTo>
                      <a:pt x="0" y="1434155"/>
                    </a:moveTo>
                    <a:cubicBezTo>
                      <a:pt x="0" y="1053793"/>
                      <a:pt x="151099" y="689010"/>
                      <a:pt x="420056" y="420054"/>
                    </a:cubicBezTo>
                    <a:cubicBezTo>
                      <a:pt x="689013" y="151098"/>
                      <a:pt x="1053796" y="1"/>
                      <a:pt x="1434158" y="1"/>
                    </a:cubicBezTo>
                    <a:cubicBezTo>
                      <a:pt x="1814520" y="1"/>
                      <a:pt x="2179303" y="151100"/>
                      <a:pt x="2448259" y="420057"/>
                    </a:cubicBezTo>
                    <a:cubicBezTo>
                      <a:pt x="2717215" y="689014"/>
                      <a:pt x="2868312" y="1053797"/>
                      <a:pt x="2868312" y="1434159"/>
                    </a:cubicBezTo>
                    <a:cubicBezTo>
                      <a:pt x="2868312" y="1814521"/>
                      <a:pt x="2717214" y="2179304"/>
                      <a:pt x="2448257" y="2448260"/>
                    </a:cubicBezTo>
                    <a:cubicBezTo>
                      <a:pt x="2179301" y="2717216"/>
                      <a:pt x="1814517" y="2868314"/>
                      <a:pt x="1434156" y="2868314"/>
                    </a:cubicBezTo>
                    <a:cubicBezTo>
                      <a:pt x="1053794" y="2868314"/>
                      <a:pt x="689011" y="2717215"/>
                      <a:pt x="420055" y="2448259"/>
                    </a:cubicBezTo>
                    <a:cubicBezTo>
                      <a:pt x="151099" y="2179302"/>
                      <a:pt x="1" y="1814519"/>
                      <a:pt x="2" y="1434157"/>
                    </a:cubicBezTo>
                    <a:lnTo>
                      <a:pt x="0" y="1434155"/>
                    </a:lnTo>
                    <a:close/>
                  </a:path>
                </a:pathLst>
              </a:custGeom>
              <a:scene3d>
                <a:camera prst="perspectiveLeft" fov="900000" zoom="91000">
                  <a:rot lat="0" lon="600000" rev="0"/>
                </a:camera>
                <a:lightRig rig="threePt" dir="t">
                  <a:rot lat="0" lon="0" rev="20640000"/>
                </a:lightRig>
              </a:scene3d>
              <a:sp3d extrusionH="50600" prstMaterial="metal">
                <a:bevelT w="101600" h="80600" prst="relaxedInset"/>
                <a:bevelB w="80600" h="80600" prst="relaxedInset"/>
              </a:sp3d>
            </p:spPr>
            <p:style>
              <a:lnRef idx="0">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dk1"/>
              </a:fontRef>
            </p:style>
            <p:txBody>
              <a:bodyPr spcFirstLastPara="0" vert="horz" wrap="square" lIns="893855" tIns="343139" rIns="893854" bIns="2135833" numCol="1" spcCol="1270" anchor="ctr" anchorCtr="0">
                <a:noAutofit/>
              </a:bodyPr>
              <a:lstStyle/>
              <a:p>
                <a:pPr lvl="0" algn="ctr" defTabSz="800100">
                  <a:lnSpc>
                    <a:spcPct val="90000"/>
                  </a:lnSpc>
                  <a:spcBef>
                    <a:spcPct val="0"/>
                  </a:spcBef>
                  <a:spcAft>
                    <a:spcPct val="35000"/>
                  </a:spcAft>
                </a:pPr>
                <a:r>
                  <a:rPr lang="en-AU" sz="2000" kern="1200" dirty="0" smtClean="0">
                    <a:latin typeface="Arial" pitchFamily="34" charset="0"/>
                    <a:cs typeface="Arial" pitchFamily="34" charset="0"/>
                  </a:rPr>
                  <a:t>5,350</a:t>
                </a:r>
                <a:endParaRPr lang="en-AU" sz="2000" kern="1200" dirty="0">
                  <a:latin typeface="Arial" pitchFamily="34" charset="0"/>
                  <a:cs typeface="Arial" pitchFamily="34" charset="0"/>
                </a:endParaRPr>
              </a:p>
            </p:txBody>
          </p:sp>
          <p:sp>
            <p:nvSpPr>
              <p:cNvPr id="33" name="Freeform 32"/>
              <p:cNvSpPr>
                <a:spLocks noChangeAspect="1"/>
              </p:cNvSpPr>
              <p:nvPr/>
            </p:nvSpPr>
            <p:spPr>
              <a:xfrm>
                <a:off x="3828566" y="5052148"/>
                <a:ext cx="1089957" cy="1089957"/>
              </a:xfrm>
              <a:custGeom>
                <a:avLst/>
                <a:gdLst>
                  <a:gd name="connsiteX0" fmla="*/ 0 w 1912206"/>
                  <a:gd name="connsiteY0" fmla="*/ 956103 h 1912206"/>
                  <a:gd name="connsiteX1" fmla="*/ 280037 w 1912206"/>
                  <a:gd name="connsiteY1" fmla="*/ 280036 h 1912206"/>
                  <a:gd name="connsiteX2" fmla="*/ 956105 w 1912206"/>
                  <a:gd name="connsiteY2" fmla="*/ 1 h 1912206"/>
                  <a:gd name="connsiteX3" fmla="*/ 1632172 w 1912206"/>
                  <a:gd name="connsiteY3" fmla="*/ 280038 h 1912206"/>
                  <a:gd name="connsiteX4" fmla="*/ 1912207 w 1912206"/>
                  <a:gd name="connsiteY4" fmla="*/ 956106 h 1912206"/>
                  <a:gd name="connsiteX5" fmla="*/ 1632171 w 1912206"/>
                  <a:gd name="connsiteY5" fmla="*/ 1632173 h 1912206"/>
                  <a:gd name="connsiteX6" fmla="*/ 956104 w 1912206"/>
                  <a:gd name="connsiteY6" fmla="*/ 1912209 h 1912206"/>
                  <a:gd name="connsiteX7" fmla="*/ 280037 w 1912206"/>
                  <a:gd name="connsiteY7" fmla="*/ 1632172 h 1912206"/>
                  <a:gd name="connsiteX8" fmla="*/ 2 w 1912206"/>
                  <a:gd name="connsiteY8" fmla="*/ 956105 h 1912206"/>
                  <a:gd name="connsiteX9" fmla="*/ 0 w 1912206"/>
                  <a:gd name="connsiteY9" fmla="*/ 956103 h 1912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12206" h="1912206">
                    <a:moveTo>
                      <a:pt x="0" y="956103"/>
                    </a:moveTo>
                    <a:cubicBezTo>
                      <a:pt x="0" y="702529"/>
                      <a:pt x="100733" y="459340"/>
                      <a:pt x="280037" y="280036"/>
                    </a:cubicBezTo>
                    <a:cubicBezTo>
                      <a:pt x="459341" y="100732"/>
                      <a:pt x="702530" y="0"/>
                      <a:pt x="956105" y="1"/>
                    </a:cubicBezTo>
                    <a:cubicBezTo>
                      <a:pt x="1209679" y="1"/>
                      <a:pt x="1452868" y="100734"/>
                      <a:pt x="1632172" y="280038"/>
                    </a:cubicBezTo>
                    <a:cubicBezTo>
                      <a:pt x="1811476" y="459342"/>
                      <a:pt x="1912208" y="702531"/>
                      <a:pt x="1912207" y="956106"/>
                    </a:cubicBezTo>
                    <a:cubicBezTo>
                      <a:pt x="1912207" y="1209680"/>
                      <a:pt x="1811475" y="1452869"/>
                      <a:pt x="1632171" y="1632173"/>
                    </a:cubicBezTo>
                    <a:cubicBezTo>
                      <a:pt x="1452867" y="1811477"/>
                      <a:pt x="1209678" y="1912209"/>
                      <a:pt x="956104" y="1912209"/>
                    </a:cubicBezTo>
                    <a:cubicBezTo>
                      <a:pt x="702530" y="1912209"/>
                      <a:pt x="459341" y="1811477"/>
                      <a:pt x="280037" y="1632172"/>
                    </a:cubicBezTo>
                    <a:cubicBezTo>
                      <a:pt x="100733" y="1452868"/>
                      <a:pt x="1" y="1209679"/>
                      <a:pt x="2" y="956105"/>
                    </a:cubicBezTo>
                    <a:lnTo>
                      <a:pt x="0" y="956103"/>
                    </a:lnTo>
                    <a:close/>
                  </a:path>
                </a:pathLst>
              </a:custGeom>
              <a:scene3d>
                <a:camera prst="perspectiveLeft" fov="900000" zoom="91000">
                  <a:rot lat="0" lon="600000" rev="0"/>
                </a:camera>
                <a:lightRig rig="threePt" dir="t">
                  <a:rot lat="0" lon="0" rev="20640000"/>
                </a:lightRig>
              </a:scene3d>
              <a:sp3d extrusionH="50600" prstMaterial="metal">
                <a:bevelT w="101600" h="80600" prst="relaxedInset"/>
                <a:bevelB w="80600" h="80600" prst="relaxedInset"/>
              </a:sp3d>
            </p:spPr>
            <p:style>
              <a:lnRef idx="0">
                <a:schemeClr val="lt1">
                  <a:hueOff val="0"/>
                  <a:satOff val="0"/>
                  <a:lumOff val="0"/>
                  <a:alphaOff val="0"/>
                </a:schemeClr>
              </a:lnRef>
              <a:fillRef idx="1">
                <a:schemeClr val="accent5">
                  <a:hueOff val="0"/>
                  <a:satOff val="0"/>
                  <a:lumOff val="0"/>
                  <a:alphaOff val="0"/>
                </a:schemeClr>
              </a:fillRef>
              <a:effectRef idx="1">
                <a:schemeClr val="accent5">
                  <a:hueOff val="0"/>
                  <a:satOff val="0"/>
                  <a:lumOff val="0"/>
                  <a:alphaOff val="0"/>
                </a:schemeClr>
              </a:effectRef>
              <a:fontRef idx="minor">
                <a:schemeClr val="dk1"/>
              </a:fontRef>
            </p:style>
            <p:txBody>
              <a:bodyPr spcFirstLastPara="0" vert="horz" wrap="square" lIns="408052" tIns="606068" rIns="408052" bIns="606067" numCol="1" spcCol="1270" anchor="b" anchorCtr="0">
                <a:noAutofit/>
              </a:bodyPr>
              <a:lstStyle/>
              <a:p>
                <a:pPr lvl="0" algn="ctr" defTabSz="800100">
                  <a:lnSpc>
                    <a:spcPct val="90000"/>
                  </a:lnSpc>
                  <a:spcBef>
                    <a:spcPct val="0"/>
                  </a:spcBef>
                  <a:spcAft>
                    <a:spcPct val="35000"/>
                  </a:spcAft>
                </a:pPr>
                <a:r>
                  <a:rPr lang="en-AU" sz="1800" kern="1200" dirty="0" smtClean="0">
                    <a:latin typeface="Arial" pitchFamily="34" charset="0"/>
                    <a:cs typeface="Arial" pitchFamily="34" charset="0"/>
                  </a:rPr>
                  <a:t>20</a:t>
                </a:r>
                <a:endParaRPr lang="en-AU" sz="1800" kern="1200" dirty="0">
                  <a:latin typeface="Arial" pitchFamily="34" charset="0"/>
                  <a:cs typeface="Arial" pitchFamily="34" charset="0"/>
                </a:endParaRPr>
              </a:p>
            </p:txBody>
          </p:sp>
        </p:grpSp>
        <p:sp>
          <p:nvSpPr>
            <p:cNvPr id="13" name="TextBox 12"/>
            <p:cNvSpPr txBox="1"/>
            <p:nvPr/>
          </p:nvSpPr>
          <p:spPr>
            <a:xfrm>
              <a:off x="5256359" y="3181110"/>
              <a:ext cx="3612234" cy="625343"/>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r>
                <a:rPr lang="en-AU" sz="1800" dirty="0">
                  <a:latin typeface="Arial" pitchFamily="34" charset="0"/>
                  <a:cs typeface="Arial" pitchFamily="34" charset="0"/>
                </a:rPr>
                <a:t>Number of </a:t>
              </a:r>
              <a:r>
                <a:rPr lang="en-AU" sz="1800" dirty="0" smtClean="0">
                  <a:latin typeface="Arial" pitchFamily="34" charset="0"/>
                  <a:cs typeface="Arial" pitchFamily="34" charset="0"/>
                </a:rPr>
                <a:t>lost-time claims</a:t>
              </a:r>
              <a:endParaRPr lang="en-AU" sz="1800" dirty="0">
                <a:latin typeface="Arial" pitchFamily="34" charset="0"/>
                <a:cs typeface="Arial" pitchFamily="34" charset="0"/>
              </a:endParaRPr>
            </a:p>
          </p:txBody>
        </p:sp>
        <p:sp>
          <p:nvSpPr>
            <p:cNvPr id="22" name="TextBox 21"/>
            <p:cNvSpPr txBox="1"/>
            <p:nvPr/>
          </p:nvSpPr>
          <p:spPr>
            <a:xfrm>
              <a:off x="5256359" y="2044460"/>
              <a:ext cx="4032447" cy="858232"/>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r>
                <a:rPr lang="en-AU" sz="1800" dirty="0">
                  <a:latin typeface="Arial" pitchFamily="34" charset="0"/>
                  <a:cs typeface="Arial" pitchFamily="34" charset="0"/>
                </a:rPr>
                <a:t>Total </a:t>
              </a:r>
              <a:r>
                <a:rPr lang="en-AU" sz="1800" dirty="0" smtClean="0">
                  <a:latin typeface="Arial" pitchFamily="34" charset="0"/>
                  <a:cs typeface="Arial" pitchFamily="34" charset="0"/>
                </a:rPr>
                <a:t>number </a:t>
              </a:r>
              <a:r>
                <a:rPr lang="en-AU" sz="1800" dirty="0">
                  <a:latin typeface="Arial" pitchFamily="34" charset="0"/>
                  <a:cs typeface="Arial" pitchFamily="34" charset="0"/>
                </a:rPr>
                <a:t>of workers' compensation claims </a:t>
              </a:r>
              <a:r>
                <a:rPr lang="en-AU" sz="1800" dirty="0" smtClean="0">
                  <a:latin typeface="Arial" pitchFamily="34" charset="0"/>
                  <a:cs typeface="Arial" pitchFamily="34" charset="0"/>
                </a:rPr>
                <a:t>lodged in 2011/12 </a:t>
              </a:r>
              <a:endParaRPr lang="en-AU" sz="1800" dirty="0">
                <a:latin typeface="Arial" pitchFamily="34" charset="0"/>
                <a:cs typeface="Arial" pitchFamily="34" charset="0"/>
              </a:endParaRPr>
            </a:p>
          </p:txBody>
        </p:sp>
        <p:sp>
          <p:nvSpPr>
            <p:cNvPr id="24" name="TextBox 23"/>
            <p:cNvSpPr txBox="1"/>
            <p:nvPr/>
          </p:nvSpPr>
          <p:spPr>
            <a:xfrm>
              <a:off x="5256359" y="3982123"/>
              <a:ext cx="3612234" cy="864096"/>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r>
                <a:rPr lang="en-AU" sz="1800" dirty="0">
                  <a:latin typeface="Arial" pitchFamily="34" charset="0"/>
                  <a:cs typeface="Arial" pitchFamily="34" charset="0"/>
                </a:rPr>
                <a:t>Number of </a:t>
              </a:r>
              <a:r>
                <a:rPr lang="en-AU" sz="1800" dirty="0" smtClean="0">
                  <a:latin typeface="Arial" pitchFamily="34" charset="0"/>
                  <a:cs typeface="Arial" pitchFamily="34" charset="0"/>
                </a:rPr>
                <a:t>long duration claims (60+ days lost)</a:t>
              </a:r>
              <a:endParaRPr lang="en-AU" sz="1800" dirty="0">
                <a:latin typeface="Arial" pitchFamily="34" charset="0"/>
                <a:cs typeface="Arial" pitchFamily="34" charset="0"/>
              </a:endParaRPr>
            </a:p>
          </p:txBody>
        </p:sp>
        <p:sp>
          <p:nvSpPr>
            <p:cNvPr id="25" name="TextBox 24"/>
            <p:cNvSpPr txBox="1"/>
            <p:nvPr/>
          </p:nvSpPr>
          <p:spPr>
            <a:xfrm>
              <a:off x="5256359" y="5389192"/>
              <a:ext cx="3612234" cy="54378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r>
                <a:rPr lang="en-AU" sz="1800" dirty="0">
                  <a:latin typeface="Arial" pitchFamily="34" charset="0"/>
                  <a:cs typeface="Arial" pitchFamily="34" charset="0"/>
                </a:rPr>
                <a:t>Number of </a:t>
              </a:r>
              <a:r>
                <a:rPr lang="en-AU" sz="1800" dirty="0" smtClean="0">
                  <a:latin typeface="Arial" pitchFamily="34" charset="0"/>
                  <a:cs typeface="Arial" pitchFamily="34" charset="0"/>
                </a:rPr>
                <a:t>work related fatalities</a:t>
              </a:r>
              <a:endParaRPr lang="en-AU" sz="1800" dirty="0">
                <a:latin typeface="Arial" pitchFamily="34" charset="0"/>
                <a:cs typeface="Arial" pitchFamily="34" charset="0"/>
              </a:endParaRPr>
            </a:p>
          </p:txBody>
        </p:sp>
        <p:cxnSp>
          <p:nvCxnSpPr>
            <p:cNvPr id="26" name="Straight Connector 25"/>
            <p:cNvCxnSpPr/>
            <p:nvPr/>
          </p:nvCxnSpPr>
          <p:spPr>
            <a:xfrm>
              <a:off x="3305163" y="2465502"/>
              <a:ext cx="187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3170472" y="3489808"/>
              <a:ext cx="2016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3088956" y="4397120"/>
              <a:ext cx="212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2869216" y="5665935"/>
              <a:ext cx="234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533400" y="381000"/>
            <a:ext cx="7206952" cy="415365"/>
          </a:xfrm>
        </p:spPr>
        <p:txBody>
          <a:bodyPr/>
          <a:lstStyle/>
          <a:p>
            <a:r>
              <a:rPr lang="en-US" dirty="0" smtClean="0"/>
              <a:t>Cost trend</a:t>
            </a:r>
            <a:endParaRPr lang="en-US" dirty="0">
              <a:solidFill>
                <a:schemeClr val="bg1"/>
              </a:solidFill>
              <a:latin typeface="Arial" pitchFamily="34" charset="0"/>
              <a:cs typeface="Arial" pitchFamily="34" charset="0"/>
            </a:endParaRPr>
          </a:p>
        </p:txBody>
      </p:sp>
      <p:sp>
        <p:nvSpPr>
          <p:cNvPr id="7" name="Rectangle 6"/>
          <p:cNvSpPr/>
          <p:nvPr/>
        </p:nvSpPr>
        <p:spPr bwMode="auto">
          <a:xfrm>
            <a:off x="6228184" y="4264521"/>
            <a:ext cx="1512168" cy="36004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charset="0"/>
            </a:endParaRPr>
          </a:p>
        </p:txBody>
      </p:sp>
      <p:graphicFrame>
        <p:nvGraphicFramePr>
          <p:cNvPr id="6" name="Chart 5"/>
          <p:cNvGraphicFramePr>
            <a:graphicFrameLocks/>
          </p:cNvGraphicFramePr>
          <p:nvPr>
            <p:extLst>
              <p:ext uri="{D42A27DB-BD31-4B8C-83A1-F6EECF244321}">
                <p14:modId xmlns:p14="http://schemas.microsoft.com/office/powerpoint/2010/main" val="1204582112"/>
              </p:ext>
            </p:extLst>
          </p:nvPr>
        </p:nvGraphicFramePr>
        <p:xfrm>
          <a:off x="533399" y="1393371"/>
          <a:ext cx="8284029" cy="476794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81674466"/>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06875" y="0"/>
            <a:ext cx="9001496" cy="1066800"/>
          </a:xfrm>
        </p:spPr>
        <p:txBody>
          <a:bodyPr/>
          <a:lstStyle/>
          <a:p>
            <a:pPr algn="ctr"/>
            <a:r>
              <a:rPr lang="en-US" dirty="0" smtClean="0"/>
              <a:t>WA workers’ compensation scheme trends</a:t>
            </a:r>
            <a:endParaRPr lang="en-US" dirty="0">
              <a:solidFill>
                <a:schemeClr val="bg1"/>
              </a:solidFill>
              <a:effectLst/>
              <a:latin typeface="Arial" pitchFamily="34" charset="0"/>
              <a:cs typeface="Arial" pitchFamily="34" charset="0"/>
            </a:endParaRPr>
          </a:p>
        </p:txBody>
      </p:sp>
      <p:graphicFrame>
        <p:nvGraphicFramePr>
          <p:cNvPr id="4" name="Chart 3"/>
          <p:cNvGraphicFramePr>
            <a:graphicFrameLocks/>
          </p:cNvGraphicFramePr>
          <p:nvPr>
            <p:extLst>
              <p:ext uri="{D42A27DB-BD31-4B8C-83A1-F6EECF244321}">
                <p14:modId xmlns:p14="http://schemas.microsoft.com/office/powerpoint/2010/main" val="1857790940"/>
              </p:ext>
            </p:extLst>
          </p:nvPr>
        </p:nvGraphicFramePr>
        <p:xfrm>
          <a:off x="455218" y="1228543"/>
          <a:ext cx="8332275" cy="499808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98605605"/>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33400" y="381000"/>
            <a:ext cx="7879080" cy="533400"/>
          </a:xfrm>
        </p:spPr>
        <p:txBody>
          <a:bodyPr/>
          <a:lstStyle/>
          <a:p>
            <a:r>
              <a:rPr lang="en-US" dirty="0" smtClean="0"/>
              <a:t>Long duration claims – frequency and incidence</a:t>
            </a:r>
            <a:endParaRPr lang="en-US" dirty="0">
              <a:solidFill>
                <a:schemeClr val="bg1"/>
              </a:solidFill>
              <a:latin typeface="Arial" pitchFamily="34" charset="0"/>
              <a:cs typeface="Arial" pitchFamily="34" charset="0"/>
            </a:endParaRPr>
          </a:p>
        </p:txBody>
      </p:sp>
      <p:sp>
        <p:nvSpPr>
          <p:cNvPr id="5" name="TextBox 4"/>
          <p:cNvSpPr txBox="1"/>
          <p:nvPr/>
        </p:nvSpPr>
        <p:spPr>
          <a:xfrm>
            <a:off x="5871410" y="1769120"/>
            <a:ext cx="2632509" cy="1200329"/>
          </a:xfrm>
          <a:prstGeom prst="rect">
            <a:avLst/>
          </a:prstGeom>
          <a:noFill/>
        </p:spPr>
        <p:txBody>
          <a:bodyPr wrap="square" rtlCol="0">
            <a:spAutoFit/>
          </a:bodyPr>
          <a:lstStyle/>
          <a:p>
            <a:r>
              <a:rPr lang="en-AU" dirty="0" smtClean="0">
                <a:latin typeface="Arial" panose="020B0604020202020204" pitchFamily="34" charset="0"/>
                <a:cs typeface="Arial" panose="020B0604020202020204" pitchFamily="34" charset="0"/>
              </a:rPr>
              <a:t>Number of claims per million hours worked</a:t>
            </a:r>
            <a:endParaRPr lang="en-AU" dirty="0">
              <a:latin typeface="Arial" panose="020B0604020202020204" pitchFamily="34" charset="0"/>
              <a:cs typeface="Arial" panose="020B0604020202020204" pitchFamily="34" charset="0"/>
            </a:endParaRPr>
          </a:p>
        </p:txBody>
      </p:sp>
      <p:sp>
        <p:nvSpPr>
          <p:cNvPr id="9" name="TextBox 8"/>
          <p:cNvSpPr txBox="1"/>
          <p:nvPr/>
        </p:nvSpPr>
        <p:spPr>
          <a:xfrm>
            <a:off x="5871410" y="4522220"/>
            <a:ext cx="2666800" cy="1200329"/>
          </a:xfrm>
          <a:prstGeom prst="rect">
            <a:avLst/>
          </a:prstGeom>
          <a:noFill/>
        </p:spPr>
        <p:txBody>
          <a:bodyPr wrap="square" rtlCol="0">
            <a:spAutoFit/>
          </a:bodyPr>
          <a:lstStyle/>
          <a:p>
            <a:r>
              <a:rPr lang="en-AU" dirty="0" smtClean="0">
                <a:latin typeface="Arial" panose="020B0604020202020204" pitchFamily="34" charset="0"/>
                <a:cs typeface="Arial" panose="020B0604020202020204" pitchFamily="34" charset="0"/>
              </a:rPr>
              <a:t>Number of claims per 100 employees</a:t>
            </a:r>
            <a:endParaRPr lang="en-AU" dirty="0">
              <a:latin typeface="Arial" panose="020B0604020202020204" pitchFamily="34" charset="0"/>
              <a:cs typeface="Arial" panose="020B0604020202020204" pitchFamily="34" charset="0"/>
            </a:endParaRPr>
          </a:p>
        </p:txBody>
      </p:sp>
      <p:cxnSp>
        <p:nvCxnSpPr>
          <p:cNvPr id="11" name="Straight Connector 10"/>
          <p:cNvCxnSpPr/>
          <p:nvPr/>
        </p:nvCxnSpPr>
        <p:spPr bwMode="auto">
          <a:xfrm>
            <a:off x="0" y="3771900"/>
            <a:ext cx="930402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aphicFrame>
        <p:nvGraphicFramePr>
          <p:cNvPr id="12" name="Chart 11"/>
          <p:cNvGraphicFramePr>
            <a:graphicFrameLocks/>
          </p:cNvGraphicFramePr>
          <p:nvPr>
            <p:extLst>
              <p:ext uri="{D42A27DB-BD31-4B8C-83A1-F6EECF244321}">
                <p14:modId xmlns:p14="http://schemas.microsoft.com/office/powerpoint/2010/main" val="1882425201"/>
              </p:ext>
            </p:extLst>
          </p:nvPr>
        </p:nvGraphicFramePr>
        <p:xfrm>
          <a:off x="153353" y="1036737"/>
          <a:ext cx="5718057" cy="265176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hart 13"/>
          <p:cNvGraphicFramePr>
            <a:graphicFrameLocks/>
          </p:cNvGraphicFramePr>
          <p:nvPr>
            <p:extLst>
              <p:ext uri="{D42A27DB-BD31-4B8C-83A1-F6EECF244321}">
                <p14:modId xmlns:p14="http://schemas.microsoft.com/office/powerpoint/2010/main" val="3783762128"/>
              </p:ext>
            </p:extLst>
          </p:nvPr>
        </p:nvGraphicFramePr>
        <p:xfrm>
          <a:off x="209550" y="3886617"/>
          <a:ext cx="5661860" cy="2743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948890945"/>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533400" y="381000"/>
            <a:ext cx="7206952" cy="415365"/>
          </a:xfrm>
        </p:spPr>
        <p:txBody>
          <a:bodyPr/>
          <a:lstStyle/>
          <a:p>
            <a:r>
              <a:rPr lang="en-US" dirty="0" smtClean="0"/>
              <a:t>Cost of long duration claims 2011/12</a:t>
            </a:r>
            <a:endParaRPr lang="en-US" dirty="0">
              <a:solidFill>
                <a:schemeClr val="bg1"/>
              </a:solidFill>
              <a:latin typeface="Arial" pitchFamily="34" charset="0"/>
              <a:cs typeface="Arial" pitchFamily="34" charset="0"/>
            </a:endParaRPr>
          </a:p>
        </p:txBody>
      </p:sp>
      <p:sp>
        <p:nvSpPr>
          <p:cNvPr id="7" name="Rectangle 6"/>
          <p:cNvSpPr/>
          <p:nvPr/>
        </p:nvSpPr>
        <p:spPr bwMode="auto">
          <a:xfrm>
            <a:off x="6228184" y="4264521"/>
            <a:ext cx="1512168" cy="36004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charset="0"/>
            </a:endParaRPr>
          </a:p>
        </p:txBody>
      </p:sp>
      <p:graphicFrame>
        <p:nvGraphicFramePr>
          <p:cNvPr id="10" name="Chart 9"/>
          <p:cNvGraphicFramePr>
            <a:graphicFrameLocks/>
          </p:cNvGraphicFramePr>
          <p:nvPr>
            <p:extLst>
              <p:ext uri="{D42A27DB-BD31-4B8C-83A1-F6EECF244321}">
                <p14:modId xmlns:p14="http://schemas.microsoft.com/office/powerpoint/2010/main" val="330358969"/>
              </p:ext>
            </p:extLst>
          </p:nvPr>
        </p:nvGraphicFramePr>
        <p:xfrm>
          <a:off x="0" y="1398859"/>
          <a:ext cx="8828723" cy="5036747"/>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bwMode="auto">
          <a:xfrm>
            <a:off x="7380312" y="5949280"/>
            <a:ext cx="1584176" cy="90872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smtClean="0">
              <a:ln>
                <a:noFill/>
              </a:ln>
              <a:solidFill>
                <a:schemeClr val="tx1"/>
              </a:solidFill>
              <a:effectLst/>
              <a:latin typeface="Times" charset="0"/>
            </a:endParaRPr>
          </a:p>
        </p:txBody>
      </p:sp>
      <p:sp>
        <p:nvSpPr>
          <p:cNvPr id="19" name="Title 18"/>
          <p:cNvSpPr>
            <a:spLocks noGrp="1"/>
          </p:cNvSpPr>
          <p:nvPr>
            <p:ph type="ctrTitle"/>
          </p:nvPr>
        </p:nvSpPr>
        <p:spPr/>
        <p:txBody>
          <a:bodyPr anchor="ctr"/>
          <a:lstStyle/>
          <a:p>
            <a:r>
              <a:rPr lang="en-US" dirty="0" smtClean="0"/>
              <a:t>Long duration claims by </a:t>
            </a:r>
            <a:r>
              <a:rPr lang="en-US" dirty="0"/>
              <a:t>n</a:t>
            </a:r>
            <a:r>
              <a:rPr lang="en-US" dirty="0" smtClean="0"/>
              <a:t>ature of injury/disease</a:t>
            </a:r>
            <a:endParaRPr lang="en-US" dirty="0">
              <a:solidFill>
                <a:schemeClr val="bg1"/>
              </a:solidFill>
              <a:latin typeface="Arial" pitchFamily="34" charset="0"/>
              <a:cs typeface="Arial" pitchFamily="34" charset="0"/>
            </a:endParaRPr>
          </a:p>
        </p:txBody>
      </p:sp>
      <p:graphicFrame>
        <p:nvGraphicFramePr>
          <p:cNvPr id="5" name="Chart 4"/>
          <p:cNvGraphicFramePr>
            <a:graphicFrameLocks/>
          </p:cNvGraphicFramePr>
          <p:nvPr>
            <p:extLst>
              <p:ext uri="{D42A27DB-BD31-4B8C-83A1-F6EECF244321}">
                <p14:modId xmlns:p14="http://schemas.microsoft.com/office/powerpoint/2010/main" val="2767251365"/>
              </p:ext>
            </p:extLst>
          </p:nvPr>
        </p:nvGraphicFramePr>
        <p:xfrm>
          <a:off x="0" y="1304306"/>
          <a:ext cx="9144000" cy="5227122"/>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p:txBody>
          <a:bodyPr/>
          <a:lstStyle/>
          <a:p>
            <a:pPr eaLnBrk="1" hangingPunct="1"/>
            <a:r>
              <a:rPr lang="en-US" dirty="0" smtClean="0">
                <a:solidFill>
                  <a:schemeClr val="bg2"/>
                </a:solidFill>
                <a:latin typeface="Arial" pitchFamily="34" charset="0"/>
                <a:cs typeface="Arial" pitchFamily="34" charset="0"/>
              </a:rPr>
              <a:t>By age group</a:t>
            </a:r>
          </a:p>
        </p:txBody>
      </p:sp>
      <p:sp>
        <p:nvSpPr>
          <p:cNvPr id="16393" name="Line 31"/>
          <p:cNvSpPr>
            <a:spLocks noChangeShapeType="1"/>
          </p:cNvSpPr>
          <p:nvPr/>
        </p:nvSpPr>
        <p:spPr bwMode="auto">
          <a:xfrm>
            <a:off x="452438" y="2892425"/>
            <a:ext cx="0" cy="2519363"/>
          </a:xfrm>
          <a:prstGeom prst="line">
            <a:avLst/>
          </a:prstGeom>
          <a:noFill/>
          <a:ln w="6350">
            <a:solidFill>
              <a:schemeClr val="bg2"/>
            </a:solidFill>
            <a:prstDash val="dash"/>
            <a:round/>
            <a:headEnd/>
            <a:tailEnd/>
          </a:ln>
        </p:spPr>
        <p:txBody>
          <a:bodyPr/>
          <a:lstStyle/>
          <a:p>
            <a:endParaRPr lang="en-AU" dirty="0">
              <a:latin typeface="Arial" pitchFamily="34" charset="0"/>
              <a:cs typeface="Arial" pitchFamily="34" charset="0"/>
            </a:endParaRPr>
          </a:p>
        </p:txBody>
      </p:sp>
      <p:graphicFrame>
        <p:nvGraphicFramePr>
          <p:cNvPr id="5" name="Chart 4"/>
          <p:cNvGraphicFramePr/>
          <p:nvPr>
            <p:extLst>
              <p:ext uri="{D42A27DB-BD31-4B8C-83A1-F6EECF244321}">
                <p14:modId xmlns:p14="http://schemas.microsoft.com/office/powerpoint/2010/main" val="286430617"/>
              </p:ext>
            </p:extLst>
          </p:nvPr>
        </p:nvGraphicFramePr>
        <p:xfrm>
          <a:off x="285008" y="3948546"/>
          <a:ext cx="7035743" cy="2736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p:cNvGraphicFramePr/>
          <p:nvPr>
            <p:extLst>
              <p:ext uri="{D42A27DB-BD31-4B8C-83A1-F6EECF244321}">
                <p14:modId xmlns:p14="http://schemas.microsoft.com/office/powerpoint/2010/main" val="507320407"/>
              </p:ext>
            </p:extLst>
          </p:nvPr>
        </p:nvGraphicFramePr>
        <p:xfrm>
          <a:off x="-154379" y="1178997"/>
          <a:ext cx="7463255" cy="2736000"/>
        </p:xfrm>
        <a:graphic>
          <a:graphicData uri="http://schemas.openxmlformats.org/drawingml/2006/chart">
            <c:chart xmlns:c="http://schemas.openxmlformats.org/drawingml/2006/chart" xmlns:r="http://schemas.openxmlformats.org/officeDocument/2006/relationships" r:id="rId4"/>
          </a:graphicData>
        </a:graphic>
      </p:graphicFrame>
      <p:cxnSp>
        <p:nvCxnSpPr>
          <p:cNvPr id="7" name="Straight Connector 6"/>
          <p:cNvCxnSpPr/>
          <p:nvPr/>
        </p:nvCxnSpPr>
        <p:spPr bwMode="auto">
          <a:xfrm>
            <a:off x="0" y="3866900"/>
            <a:ext cx="930402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Blank Presentation">
  <a:themeElements>
    <a:clrScheme name="WorkCover">
      <a:dk1>
        <a:sysClr val="windowText" lastClr="000000"/>
      </a:dk1>
      <a:lt1>
        <a:sysClr val="window" lastClr="FFFFFF"/>
      </a:lt1>
      <a:dk2>
        <a:srgbClr val="000000"/>
      </a:dk2>
      <a:lt2>
        <a:srgbClr val="FFFFFF"/>
      </a:lt2>
      <a:accent1>
        <a:srgbClr val="265353"/>
      </a:accent1>
      <a:accent2>
        <a:srgbClr val="9E8E00"/>
      </a:accent2>
      <a:accent3>
        <a:srgbClr val="769185"/>
      </a:accent3>
      <a:accent4>
        <a:srgbClr val="CABF59"/>
      </a:accent4>
      <a:accent5>
        <a:srgbClr val="D14100"/>
      </a:accent5>
      <a:accent6>
        <a:srgbClr val="055A8D"/>
      </a:accent6>
      <a:hlink>
        <a:srgbClr val="B8DFDE"/>
      </a:hlink>
      <a:folHlink>
        <a:srgbClr val="FF9769"/>
      </a:folHlink>
    </a:clrScheme>
    <a:fontScheme name="WorkCover">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16214</TotalTime>
  <Words>1712</Words>
  <Application>Microsoft Office PowerPoint</Application>
  <PresentationFormat>On-screen Show (4:3)</PresentationFormat>
  <Paragraphs>184</Paragraphs>
  <Slides>17</Slides>
  <Notes>17</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Blank Presentation</vt:lpstr>
      <vt:lpstr>PowerPoint Presentation</vt:lpstr>
      <vt:lpstr>The data collection “food chain”</vt:lpstr>
      <vt:lpstr>A year in the WA workers’ compensation scheme</vt:lpstr>
      <vt:lpstr>Cost trend</vt:lpstr>
      <vt:lpstr>WA workers’ compensation scheme trends</vt:lpstr>
      <vt:lpstr>Long duration claims – frequency and incidence</vt:lpstr>
      <vt:lpstr>Cost of long duration claims 2011/12</vt:lpstr>
      <vt:lpstr>Long duration claims by nature of injury/disease</vt:lpstr>
      <vt:lpstr>By age group</vt:lpstr>
      <vt:lpstr>By industry</vt:lpstr>
      <vt:lpstr>Long duration claims by employer size (excl public sector)</vt:lpstr>
      <vt:lpstr>Long duration claims by insurer type</vt:lpstr>
      <vt:lpstr>Key objectives of the WA workers’ compensation scheme</vt:lpstr>
      <vt:lpstr>PowerPoint Presentation</vt:lpstr>
      <vt:lpstr>PowerPoint Presentation</vt:lpstr>
      <vt:lpstr>Causes of increase in long duration claims?</vt:lpstr>
      <vt:lpstr>More information</vt:lpstr>
    </vt:vector>
  </TitlesOfParts>
  <Company>WorkCover</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Marina Norris</dc:creator>
  <cp:lastModifiedBy>Paula Sinclair</cp:lastModifiedBy>
  <cp:revision>1541</cp:revision>
  <cp:lastPrinted>2013-10-21T07:53:45Z</cp:lastPrinted>
  <dcterms:created xsi:type="dcterms:W3CDTF">2010-05-21T03:32:35Z</dcterms:created>
  <dcterms:modified xsi:type="dcterms:W3CDTF">2013-10-23T05:06:52Z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